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3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8" r:id="rId2"/>
    <p:sldMasterId id="2147483726" r:id="rId3"/>
    <p:sldMasterId id="2147483741" r:id="rId4"/>
  </p:sldMasterIdLst>
  <p:notesMasterIdLst>
    <p:notesMasterId r:id="rId18"/>
  </p:notesMasterIdLst>
  <p:sldIdLst>
    <p:sldId id="276" r:id="rId5"/>
    <p:sldId id="279" r:id="rId6"/>
    <p:sldId id="280" r:id="rId7"/>
    <p:sldId id="282" r:id="rId8"/>
    <p:sldId id="285" r:id="rId9"/>
    <p:sldId id="281" r:id="rId10"/>
    <p:sldId id="283" r:id="rId11"/>
    <p:sldId id="284" r:id="rId12"/>
    <p:sldId id="286" r:id="rId13"/>
    <p:sldId id="287" r:id="rId14"/>
    <p:sldId id="288" r:id="rId15"/>
    <p:sldId id="289" r:id="rId16"/>
    <p:sldId id="277" r:id="rId17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8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52938-302D-4FD4-862B-E73F81B99725}" type="datetimeFigureOut">
              <a:rPr lang="es-419" smtClean="0"/>
              <a:t>22/9/2022</a:t>
            </a:fld>
            <a:endParaRPr lang="es-419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419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F1C59-9D8E-4887-AC3A-BA7C56EBD1D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7663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g13dce4d05fc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8" name="Google Shape;678;g13dce4d05fc_0_10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79" name="Google Shape;679;g13dce4d05fc_0_10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s-NI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5406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g13dce4d05fc_0_64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5" name="Google Shape;665;g13dce4d05fc_0_6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1960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775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80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 type="tx">
  <p:cSld name="Title Slide 1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0"/>
              <a:buFont typeface="Open Sans"/>
              <a:buNone/>
              <a:defRPr sz="6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1524000" y="3602037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11136693" y="6429713"/>
            <a:ext cx="2172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3137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316993" y="134428"/>
            <a:ext cx="7884900" cy="7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2726" b="1" i="0">
                <a:solidFill>
                  <a:srgbClr val="1D886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/>
          <p:nvPr/>
        </p:nvSpPr>
        <p:spPr>
          <a:xfrm>
            <a:off x="1589" y="6380632"/>
            <a:ext cx="12188700" cy="476700"/>
          </a:xfrm>
          <a:prstGeom prst="rect">
            <a:avLst/>
          </a:prstGeom>
          <a:solidFill>
            <a:srgbClr val="008866"/>
          </a:solidFill>
          <a:ln>
            <a:noFill/>
          </a:ln>
        </p:spPr>
        <p:txBody>
          <a:bodyPr spcFirstLastPara="1" wrap="square" lIns="88975" tIns="44475" rIns="88975" bIns="444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2"/>
              <a:buFont typeface="Arial"/>
              <a:buNone/>
            </a:pPr>
            <a:endParaRPr sz="1752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56615" y="6510336"/>
            <a:ext cx="228750" cy="21882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/>
          <p:nvPr/>
        </p:nvSpPr>
        <p:spPr>
          <a:xfrm>
            <a:off x="10035028" y="6450400"/>
            <a:ext cx="1572300" cy="4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000" tIns="44475" rIns="89000" bIns="4447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8"/>
              <a:buFont typeface="Arial"/>
              <a:buNone/>
            </a:pPr>
            <a:r>
              <a:rPr lang="es-NI" sz="1168" b="0" i="0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www.lafise.com</a:t>
            </a:r>
            <a:endParaRPr sz="1168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1185365" y="6379838"/>
            <a:ext cx="4947000" cy="3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1168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marL="137160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804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503176" y="295450"/>
            <a:ext cx="11185500" cy="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4000"/>
              <a:buNone/>
              <a:defRPr sz="2500" b="1" i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 rtl="0">
              <a:spcBef>
                <a:spcPts val="1000"/>
              </a:spcBef>
              <a:spcAft>
                <a:spcPts val="0"/>
              </a:spcAft>
              <a:buSzPts val="2400"/>
              <a:buNone/>
              <a:defRPr/>
            </a:lvl1pPr>
            <a:lvl2pPr marL="914400" lvl="1" indent="-228600" algn="l" rtl="0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marL="1371600" lvl="2" indent="-228600" algn="l" rtl="0">
              <a:spcBef>
                <a:spcPts val="500"/>
              </a:spcBef>
              <a:spcAft>
                <a:spcPts val="0"/>
              </a:spcAft>
              <a:buSzPts val="1600"/>
              <a:buNone/>
              <a:defRPr/>
            </a:lvl3pPr>
            <a:lvl4pPr marL="1828800" lvl="3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5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8778241" y="6377940"/>
            <a:ext cx="2804100" cy="1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1013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 Slide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4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0"/>
              <a:buFont typeface="Open Sans"/>
              <a:buNone/>
              <a:defRPr sz="6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34"/>
          <p:cNvSpPr txBox="1">
            <a:spLocks noGrp="1"/>
          </p:cNvSpPr>
          <p:nvPr>
            <p:ph type="body" idx="1"/>
          </p:nvPr>
        </p:nvSpPr>
        <p:spPr>
          <a:xfrm>
            <a:off x="1524000" y="3602037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88" name="Google Shape;188;p34"/>
          <p:cNvSpPr txBox="1">
            <a:spLocks noGrp="1"/>
          </p:cNvSpPr>
          <p:nvPr>
            <p:ph type="sldNum" idx="12"/>
          </p:nvPr>
        </p:nvSpPr>
        <p:spPr>
          <a:xfrm>
            <a:off x="11136693" y="6429713"/>
            <a:ext cx="2172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800"/>
              <a:buFont typeface="Open Sans"/>
              <a:buNone/>
              <a:defRPr sz="800" b="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1761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_HEADER" type="secHead">
  <p:cSld name="SECTION_HEADER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>
            <a:spLocks noGrp="1"/>
          </p:cNvSpPr>
          <p:nvPr>
            <p:ph type="title"/>
          </p:nvPr>
        </p:nvSpPr>
        <p:spPr>
          <a:xfrm>
            <a:off x="415600" y="2867798"/>
            <a:ext cx="113607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defRPr sz="4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35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9012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BODY">
  <p:cSld name="TITLE_AND_BODY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6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3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95" name="Google Shape;195;p36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53781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TWO_COLUMNS" type="twoColTx">
  <p:cSld name="TITLE_AND_TWO_COLUMNS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7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3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marL="1371600" lvl="2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marL="1828800" lvl="3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marL="2286000" lvl="4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99" name="Google Shape;199;p37"/>
          <p:cNvSpPr txBox="1">
            <a:spLocks noGrp="1"/>
          </p:cNvSpPr>
          <p:nvPr>
            <p:ph type="body" idx="2"/>
          </p:nvPr>
        </p:nvSpPr>
        <p:spPr>
          <a:xfrm>
            <a:off x="6443200" y="1536631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00" name="Google Shape;200;p37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87041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" type="titleOnly">
  <p:cSld name="TITLE_ONLY"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8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38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071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_COLUMN_TEXT">
  <p:cSld name="ONE_COLUMN_TEXT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9"/>
          <p:cNvSpPr txBox="1">
            <a:spLocks noGrp="1"/>
          </p:cNvSpPr>
          <p:nvPr>
            <p:ph type="title"/>
          </p:nvPr>
        </p:nvSpPr>
        <p:spPr>
          <a:xfrm>
            <a:off x="415600" y="740799"/>
            <a:ext cx="3744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39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07" name="Google Shape;207;p39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192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58454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_POINT">
  <p:cSld name="MAIN_POINT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0"/>
          <p:cNvSpPr txBox="1">
            <a:spLocks noGrp="1"/>
          </p:cNvSpPr>
          <p:nvPr>
            <p:ph type="title"/>
          </p:nvPr>
        </p:nvSpPr>
        <p:spPr>
          <a:xfrm>
            <a:off x="653666" y="600199"/>
            <a:ext cx="84903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400"/>
              <a:buFont typeface="Arial"/>
              <a:buNone/>
              <a:defRPr sz="6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40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1086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_TITLE_AND_DESCRIPTION">
  <p:cSld name="SECTION_TITLE_AND_DESCRIPTION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1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41"/>
          <p:cNvSpPr txBox="1">
            <a:spLocks noGrp="1"/>
          </p:cNvSpPr>
          <p:nvPr>
            <p:ph type="title"/>
          </p:nvPr>
        </p:nvSpPr>
        <p:spPr>
          <a:xfrm>
            <a:off x="354000" y="1644232"/>
            <a:ext cx="53937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"/>
              <a:buNone/>
              <a:defRPr sz="56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41"/>
          <p:cNvSpPr txBox="1">
            <a:spLocks noGrp="1"/>
          </p:cNvSpPr>
          <p:nvPr>
            <p:ph type="body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800"/>
              <a:buFont typeface="Arial"/>
              <a:buNone/>
              <a:defRPr sz="2800"/>
            </a:lvl1pPr>
            <a:lvl2pPr marL="91440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800"/>
              <a:buFont typeface="Arial"/>
              <a:buNone/>
              <a:defRPr sz="2800"/>
            </a:lvl2pPr>
            <a:lvl3pPr marL="137160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800"/>
              <a:buFont typeface="Arial"/>
              <a:buNone/>
              <a:defRPr sz="2800"/>
            </a:lvl3pPr>
            <a:lvl4pPr marL="182880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800"/>
              <a:buFont typeface="Arial"/>
              <a:buNone/>
              <a:defRPr sz="2800"/>
            </a:lvl4pPr>
            <a:lvl5pPr marL="228600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800"/>
              <a:buFont typeface="Arial"/>
              <a:buNone/>
              <a:defRPr sz="2800"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15" name="Google Shape;215;p41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16" name="Google Shape;216;p41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2269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2"/>
          <p:cNvSpPr txBox="1">
            <a:spLocks noGrp="1"/>
          </p:cNvSpPr>
          <p:nvPr>
            <p:ph type="body" idx="1"/>
          </p:nvPr>
        </p:nvSpPr>
        <p:spPr>
          <a:xfrm>
            <a:off x="415600" y="5640766"/>
            <a:ext cx="79983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219" name="Google Shape;219;p42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64229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_NUMBER">
  <p:cSld name="BIG_NUMBER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3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Font typeface="Arial"/>
              <a:buNone/>
              <a:defRPr sz="160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22" name="Google Shape;222;p43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23" name="Google Shape;223;p43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87831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F1F1F1"/>
        </a:solidFill>
        <a:effectLst/>
      </p:bgPr>
    </p:bg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44" descr="Google Shape;23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07536" y="1"/>
            <a:ext cx="4786050" cy="6381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44"/>
          <p:cNvSpPr txBox="1">
            <a:spLocks noGrp="1"/>
          </p:cNvSpPr>
          <p:nvPr>
            <p:ph type="body" idx="1"/>
          </p:nvPr>
        </p:nvSpPr>
        <p:spPr>
          <a:xfrm>
            <a:off x="696798" y="3235256"/>
            <a:ext cx="8522700" cy="8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15F44"/>
              </a:buClr>
              <a:buSzPts val="4400"/>
              <a:buFont typeface="Open Sans"/>
              <a:buNone/>
              <a:defRPr sz="4400">
                <a:solidFill>
                  <a:srgbClr val="115F44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15F44"/>
              </a:buClr>
              <a:buSzPts val="4400"/>
              <a:buFont typeface="Open Sans"/>
              <a:buChar char="•"/>
              <a:defRPr sz="4400">
                <a:solidFill>
                  <a:srgbClr val="115F44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15F44"/>
              </a:buClr>
              <a:buSzPts val="4400"/>
              <a:buFont typeface="Open Sans"/>
              <a:buChar char="•"/>
              <a:defRPr sz="4400">
                <a:solidFill>
                  <a:srgbClr val="115F44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15F44"/>
              </a:buClr>
              <a:buSzPts val="4400"/>
              <a:buFont typeface="Open Sans"/>
              <a:buChar char="•"/>
              <a:defRPr sz="4400">
                <a:solidFill>
                  <a:srgbClr val="115F44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15F44"/>
              </a:buClr>
              <a:buSzPts val="4400"/>
              <a:buFont typeface="Open Sans"/>
              <a:buChar char="•"/>
              <a:defRPr sz="4400">
                <a:solidFill>
                  <a:srgbClr val="115F44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pic>
        <p:nvPicPr>
          <p:cNvPr id="227" name="Google Shape;227;p44" descr="Google Shape;2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99411" y="482110"/>
            <a:ext cx="4791004" cy="6375888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44"/>
          <p:cNvSpPr txBox="1">
            <a:spLocks noGrp="1"/>
          </p:cNvSpPr>
          <p:nvPr>
            <p:ph type="title"/>
          </p:nvPr>
        </p:nvSpPr>
        <p:spPr>
          <a:xfrm>
            <a:off x="696798" y="2279200"/>
            <a:ext cx="8334000" cy="9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15F44"/>
              </a:buClr>
              <a:buSzPts val="4400"/>
              <a:buFont typeface="Open Sans Light"/>
              <a:buNone/>
              <a:defRPr sz="4400">
                <a:solidFill>
                  <a:srgbClr val="115F44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229" name="Google Shape;229;p44" descr="Google Shape;27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87" y="888"/>
            <a:ext cx="12188825" cy="975106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44"/>
          <p:cNvSpPr/>
          <p:nvPr/>
        </p:nvSpPr>
        <p:spPr>
          <a:xfrm>
            <a:off x="1586" y="6380631"/>
            <a:ext cx="12188700" cy="476700"/>
          </a:xfrm>
          <a:prstGeom prst="rect">
            <a:avLst/>
          </a:prstGeom>
          <a:solidFill>
            <a:srgbClr val="008866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44"/>
          <p:cNvSpPr txBox="1"/>
          <p:nvPr/>
        </p:nvSpPr>
        <p:spPr>
          <a:xfrm>
            <a:off x="10080752" y="6519599"/>
            <a:ext cx="14811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Open Sans Light"/>
              <a:buNone/>
            </a:pPr>
            <a:r>
              <a:rPr lang="es-NI" sz="1200" b="0" i="0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www.lafise.com</a:t>
            </a:r>
            <a:endParaRPr/>
          </a:p>
        </p:txBody>
      </p:sp>
      <p:pic>
        <p:nvPicPr>
          <p:cNvPr id="232" name="Google Shape;232;p44" descr="Google Shape;30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6613" y="6510335"/>
            <a:ext cx="228753" cy="218828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44"/>
          <p:cNvSpPr txBox="1">
            <a:spLocks noGrp="1"/>
          </p:cNvSpPr>
          <p:nvPr>
            <p:ph type="body" idx="2"/>
          </p:nvPr>
        </p:nvSpPr>
        <p:spPr>
          <a:xfrm>
            <a:off x="1185364" y="6379838"/>
            <a:ext cx="4943700" cy="3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34" name="Google Shape;234;p44"/>
          <p:cNvSpPr txBox="1">
            <a:spLocks noGrp="1"/>
          </p:cNvSpPr>
          <p:nvPr>
            <p:ph type="sldNum" idx="12"/>
          </p:nvPr>
        </p:nvSpPr>
        <p:spPr>
          <a:xfrm>
            <a:off x="8297460" y="6141901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6194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4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38" name="Google Shape;238;p45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58586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4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42" name="Google Shape;242;p4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43" name="Google Shape;243;p46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97199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6" name="Google Shape;246;p47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47" name="Google Shape;247;p47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48" name="Google Shape;248;p4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49" name="Google Shape;249;p4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50" name="Google Shape;250;p47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70884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53" name="Google Shape;253;p48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02235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56" name="Google Shape;256;p49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57" name="Google Shape;257;p49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58" name="Google Shape;258;p49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431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61461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50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50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262" name="Google Shape;262;p50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3" name="Google Shape;263;p50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66997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>
  <p:cSld name="Title and Vertical Text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51"/>
          <p:cNvSpPr txBox="1">
            <a:spLocks noGrp="1"/>
          </p:cNvSpPr>
          <p:nvPr>
            <p:ph type="body" idx="1"/>
          </p:nvPr>
        </p:nvSpPr>
        <p:spPr>
          <a:xfrm rot="5400000">
            <a:off x="3920401" y="-1256576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67" name="Google Shape;267;p51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2826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52"/>
          <p:cNvSpPr txBox="1">
            <a:spLocks noGrp="1"/>
          </p:cNvSpPr>
          <p:nvPr>
            <p:ph type="title"/>
          </p:nvPr>
        </p:nvSpPr>
        <p:spPr>
          <a:xfrm rot="5400000">
            <a:off x="7133402" y="1956623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52"/>
          <p:cNvSpPr txBox="1">
            <a:spLocks noGrp="1"/>
          </p:cNvSpPr>
          <p:nvPr>
            <p:ph type="body" idx="1"/>
          </p:nvPr>
        </p:nvSpPr>
        <p:spPr>
          <a:xfrm rot="5400000">
            <a:off x="1799401" y="-596076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71" name="Google Shape;271;p52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98406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Title and Content 1"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5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4" name="Google Shape;274;p5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75" name="Google Shape;275;p53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51927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54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29782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0"/>
              <a:buFont typeface="Open Sans"/>
              <a:buNone/>
              <a:defRPr sz="6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5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81" name="Google Shape;281;p55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911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1_Two Content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5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84" name="Google Shape;284;p5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85" name="Google Shape;285;p5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86" name="Google Shape;286;p56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4010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1_Comparison"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5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57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90" name="Google Shape;290;p57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91" name="Google Shape;291;p5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92" name="Google Shape;292;p5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293" name="Google Shape;293;p57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11290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5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96" name="Google Shape;296;p58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12847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1_Content with Caption"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5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Open Sans"/>
              <a:buNone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59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00" name="Google Shape;300;p59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01" name="Google Shape;301;p59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4870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313184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1_Picture with Caption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60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Open Sans"/>
              <a:buNone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04" name="Google Shape;304;p60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305" name="Google Shape;305;p60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06" name="Google Shape;306;p60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21418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>
  <p:cSld name="1_Title and Vertical Text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6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61"/>
          <p:cNvSpPr txBox="1">
            <a:spLocks noGrp="1"/>
          </p:cNvSpPr>
          <p:nvPr>
            <p:ph type="body" idx="1"/>
          </p:nvPr>
        </p:nvSpPr>
        <p:spPr>
          <a:xfrm rot="5400000">
            <a:off x="3920401" y="-1256576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10" name="Google Shape;310;p61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08689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1_Vertical Title and Text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62"/>
          <p:cNvSpPr txBox="1">
            <a:spLocks noGrp="1"/>
          </p:cNvSpPr>
          <p:nvPr>
            <p:ph type="title"/>
          </p:nvPr>
        </p:nvSpPr>
        <p:spPr>
          <a:xfrm rot="5400000">
            <a:off x="7133402" y="1956623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13" name="Google Shape;313;p62"/>
          <p:cNvSpPr txBox="1">
            <a:spLocks noGrp="1"/>
          </p:cNvSpPr>
          <p:nvPr>
            <p:ph type="body" idx="1"/>
          </p:nvPr>
        </p:nvSpPr>
        <p:spPr>
          <a:xfrm rot="5400000">
            <a:off x="1799401" y="-596076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14" name="Google Shape;314;p62"/>
          <p:cNvSpPr txBox="1">
            <a:spLocks noGrp="1"/>
          </p:cNvSpPr>
          <p:nvPr>
            <p:ph type="sldNum" idx="12"/>
          </p:nvPr>
        </p:nvSpPr>
        <p:spPr>
          <a:xfrm>
            <a:off x="11095219" y="6414781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53773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6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6000"/>
              <a:buFont typeface="Open Sans"/>
              <a:buNone/>
              <a:defRPr sz="6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17" name="Google Shape;317;p63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Open Sans"/>
              <a:buNone/>
              <a:defRPr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18" name="Google Shape;318;p63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74954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1_Two Content"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6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21" name="Google Shape;321;p6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22" name="Google Shape;322;p6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23" name="Google Shape;323;p64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28036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1_Comparison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65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26" name="Google Shape;326;p65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Open Sans"/>
              <a:buNone/>
              <a:defRPr b="1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27" name="Google Shape;327;p6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28" name="Google Shape;328;p6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29" name="Google Shape;329;p6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30" name="Google Shape;330;p65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64147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6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66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93241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1_Content with Caption"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67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Open Sans"/>
              <a:buNone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36" name="Google Shape;336;p67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Helvetica Neue"/>
              <a:buChar char="•"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37" name="Google Shape;337;p6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38" name="Google Shape;338;p67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98251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1_Picture with Caption"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68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3200"/>
              <a:buFont typeface="Open Sans"/>
              <a:buNone/>
              <a:defRPr sz="32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41" name="Google Shape;341;p68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342" name="Google Shape;342;p68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1600"/>
              <a:buFont typeface="Open Sans"/>
              <a:buNone/>
              <a:defRPr sz="16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43" name="Google Shape;343;p68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315126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>
  <p:cSld name="1_Title and Vertical Text"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46" name="Google Shape;346;p69"/>
          <p:cNvSpPr txBox="1">
            <a:spLocks noGrp="1"/>
          </p:cNvSpPr>
          <p:nvPr>
            <p:ph type="body" idx="1"/>
          </p:nvPr>
        </p:nvSpPr>
        <p:spPr>
          <a:xfrm rot="5400000">
            <a:off x="3920401" y="-1256577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47" name="Google Shape;347;p69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9232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15261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1_Vertical Title and Text"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70"/>
          <p:cNvSpPr txBox="1">
            <a:spLocks noGrp="1"/>
          </p:cNvSpPr>
          <p:nvPr>
            <p:ph type="title"/>
          </p:nvPr>
        </p:nvSpPr>
        <p:spPr>
          <a:xfrm rot="5400000">
            <a:off x="7133402" y="1956623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D4D4D"/>
              </a:buClr>
              <a:buSzPts val="4000"/>
              <a:buFont typeface="Open Sans"/>
              <a:buNone/>
              <a:defRPr sz="4000"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50" name="Google Shape;350;p70"/>
          <p:cNvSpPr txBox="1">
            <a:spLocks noGrp="1"/>
          </p:cNvSpPr>
          <p:nvPr>
            <p:ph type="body" idx="1"/>
          </p:nvPr>
        </p:nvSpPr>
        <p:spPr>
          <a:xfrm rot="5400000">
            <a:off x="1799401" y="-596076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t" anchorCtr="0">
            <a:normAutofit/>
          </a:bodyPr>
          <a:lstStyle>
            <a:lvl1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D4D4D"/>
              </a:buClr>
              <a:buSzPts val="2400"/>
              <a:buFont typeface="Helvetica Neue"/>
              <a:buChar char="•"/>
              <a:defRPr>
                <a:solidFill>
                  <a:srgbClr val="4D4D4D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51" name="Google Shape;351;p70"/>
          <p:cNvSpPr txBox="1">
            <a:spLocks noGrp="1"/>
          </p:cNvSpPr>
          <p:nvPr>
            <p:ph type="sldNum" idx="12"/>
          </p:nvPr>
        </p:nvSpPr>
        <p:spPr>
          <a:xfrm>
            <a:off x="11095219" y="6414768"/>
            <a:ext cx="2586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75" tIns="45675" rIns="45675" bIns="45675" anchor="ctr" anchorCtr="0">
            <a:sp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534684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A49F1-5521-43C7-BD9F-AE2CA6DD7093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9395095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5E0D5-7B3F-410E-88C2-3385B3DDDCFA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92318451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9019C-2981-4AB8-9202-67D44F37E848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802256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04701-3394-4D08-9BE8-AAC1AA4385E2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80582089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C42AA-DA57-4167-B9FA-7A3D2C1C6474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16496264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DB641-AABF-4774-96B2-E52F626E149E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8260601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7AC09-61B2-4312-8C22-792563096AA4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81969726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2324E-8457-45DA-AB82-169A7ECA2950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9364921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419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4F77B-EF49-4E09-BD33-50963C68E67C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256037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029081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5FBAC-2A7D-44D7-B213-68F03A50D9CC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91844762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91D18-CE3B-4ADA-9FAB-D6943F2EAD1C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3674165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5C190-32A1-4363-A298-0A291868A3D5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21983190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B7A2-243E-4A21-AE73-1F1620183C8F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6159034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5FB0B-B15A-4399-B960-D25D178E7EDE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56294357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0E58F-9C79-4B97-BBDF-6E262D2F98ED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38014425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83C3F-F747-4E19-9895-6BE7164047D8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8414091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1FB43-1723-4489-B02B-13AAA09EAA00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35325944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49B77-39C0-47FF-AD5B-EE1DE07CF22B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207051213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E605E-BD0F-416F-B737-FB3134D43465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41908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920721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9961C-1291-44FA-AACB-C73C3CD17832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58687461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168EA-1809-469E-9872-E9686BE6A2BE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427535413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E6EF5-AD14-45DA-9DA4-214A608F9052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47932796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8E1DA-19CB-470C-B72F-32DB7ADCDD67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329547974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FF267-95CC-4743-AF86-EA0B96532859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05730944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2DEE4-1DE8-4821-B640-A2CFB5F72EA0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29930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20B9034-A609-4125-A3B3-02120DA5FE20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58596782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s-419" altLang="zh-CN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5A0D930-16D6-40EF-BE66-82A69CE8E49E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91609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731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6926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26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34.xml"/><Relationship Id="rId34" Type="http://schemas.openxmlformats.org/officeDocument/2006/relationships/slideLayout" Target="../slideLayouts/slideLayout47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5" Type="http://schemas.openxmlformats.org/officeDocument/2006/relationships/slideLayout" Target="../slideLayouts/slideLayout38.xml"/><Relationship Id="rId33" Type="http://schemas.openxmlformats.org/officeDocument/2006/relationships/slideLayout" Target="../slideLayouts/slideLayout46.xml"/><Relationship Id="rId38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slideLayout" Target="../slideLayouts/slideLayout33.xml"/><Relationship Id="rId29" Type="http://schemas.openxmlformats.org/officeDocument/2006/relationships/slideLayout" Target="../slideLayouts/slideLayout4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24" Type="http://schemas.openxmlformats.org/officeDocument/2006/relationships/slideLayout" Target="../slideLayouts/slideLayout37.xml"/><Relationship Id="rId32" Type="http://schemas.openxmlformats.org/officeDocument/2006/relationships/slideLayout" Target="../slideLayouts/slideLayout45.xml"/><Relationship Id="rId37" Type="http://schemas.openxmlformats.org/officeDocument/2006/relationships/slideLayout" Target="../slideLayouts/slideLayout50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23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41.xml"/><Relationship Id="rId36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23.xml"/><Relationship Id="rId19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44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Relationship Id="rId22" Type="http://schemas.openxmlformats.org/officeDocument/2006/relationships/slideLayout" Target="../slideLayouts/slideLayout35.xml"/><Relationship Id="rId27" Type="http://schemas.openxmlformats.org/officeDocument/2006/relationships/slideLayout" Target="../slideLayouts/slideLayout40.xml"/><Relationship Id="rId30" Type="http://schemas.openxmlformats.org/officeDocument/2006/relationships/slideLayout" Target="../slideLayouts/slideLayout43.xml"/><Relationship Id="rId35" Type="http://schemas.openxmlformats.org/officeDocument/2006/relationships/slideLayout" Target="../slideLayouts/slideLayout48.xml"/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Open Sans"/>
              <a:buNone/>
              <a:defRPr sz="40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Char char="•"/>
              <a:defRPr sz="24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Char char="•"/>
              <a:defRPr sz="20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  <a:defRPr sz="160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Open Sans"/>
              <a:buNone/>
              <a:defRPr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800" i="0" u="none" strike="noStrike" cap="none">
                <a:solidFill>
                  <a:srgbClr val="888888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949817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3"/>
          <p:cNvSpPr txBox="1">
            <a:spLocks noGrp="1"/>
          </p:cNvSpPr>
          <p:nvPr>
            <p:ph type="title"/>
          </p:nvPr>
        </p:nvSpPr>
        <p:spPr>
          <a:xfrm>
            <a:off x="415600" y="593366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Arial"/>
              <a:buNone/>
              <a:defRPr sz="3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3" name="Google Shape;183;p3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rmAutofit/>
          </a:bodyPr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4" name="Google Shape;184;p33"/>
          <p:cNvSpPr txBox="1">
            <a:spLocks noGrp="1"/>
          </p:cNvSpPr>
          <p:nvPr>
            <p:ph type="sldNum" idx="12"/>
          </p:nvPr>
        </p:nvSpPr>
        <p:spPr>
          <a:xfrm>
            <a:off x="11588170" y="6265523"/>
            <a:ext cx="4401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NI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36469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  <p:sldLayoutId id="2147483707" r:id="rId19"/>
    <p:sldLayoutId id="2147483708" r:id="rId20"/>
    <p:sldLayoutId id="2147483709" r:id="rId21"/>
    <p:sldLayoutId id="2147483710" r:id="rId22"/>
    <p:sldLayoutId id="2147483711" r:id="rId23"/>
    <p:sldLayoutId id="2147483712" r:id="rId24"/>
    <p:sldLayoutId id="2147483713" r:id="rId25"/>
    <p:sldLayoutId id="2147483714" r:id="rId26"/>
    <p:sldLayoutId id="2147483715" r:id="rId27"/>
    <p:sldLayoutId id="2147483716" r:id="rId28"/>
    <p:sldLayoutId id="2147483717" r:id="rId29"/>
    <p:sldLayoutId id="2147483718" r:id="rId30"/>
    <p:sldLayoutId id="2147483719" r:id="rId31"/>
    <p:sldLayoutId id="2147483720" r:id="rId32"/>
    <p:sldLayoutId id="2147483721" r:id="rId33"/>
    <p:sldLayoutId id="2147483722" r:id="rId34"/>
    <p:sldLayoutId id="2147483723" r:id="rId35"/>
    <p:sldLayoutId id="2147483724" r:id="rId36"/>
    <p:sldLayoutId id="2147483725" r:id="rId3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419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419" altLang="zh-CN" smtClean="0"/>
              <a:t>Click to edit Master text styles</a:t>
            </a:r>
          </a:p>
          <a:p>
            <a:pPr lvl="1"/>
            <a:r>
              <a:rPr lang="es-419" altLang="zh-CN" smtClean="0"/>
              <a:t>Second level</a:t>
            </a:r>
          </a:p>
          <a:p>
            <a:pPr lvl="2"/>
            <a:r>
              <a:rPr lang="es-419" altLang="zh-CN" smtClean="0"/>
              <a:t>Third level</a:t>
            </a:r>
          </a:p>
          <a:p>
            <a:pPr lvl="3"/>
            <a:r>
              <a:rPr lang="es-419" altLang="zh-CN" smtClean="0"/>
              <a:t>Fourth level</a:t>
            </a:r>
          </a:p>
          <a:p>
            <a:pPr lvl="4"/>
            <a:r>
              <a:rPr lang="es-419" altLang="zh-CN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s-419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86F2511-6E96-483F-955F-D88A51B29534}" type="slidenum">
              <a:rPr lang="es-419" altLang="zh-CN"/>
              <a:pPr>
                <a:defRPr/>
              </a:pPr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30866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419" altLang="zh-CN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419" altLang="zh-CN" smtClean="0"/>
              <a:t>Click to edit Master text styles</a:t>
            </a:r>
          </a:p>
          <a:p>
            <a:pPr lvl="1"/>
            <a:r>
              <a:rPr lang="es-419" altLang="zh-CN" smtClean="0"/>
              <a:t>Second level</a:t>
            </a:r>
          </a:p>
          <a:p>
            <a:pPr lvl="2"/>
            <a:r>
              <a:rPr lang="es-419" altLang="zh-CN" smtClean="0"/>
              <a:t>Third level</a:t>
            </a:r>
          </a:p>
          <a:p>
            <a:pPr lvl="3"/>
            <a:r>
              <a:rPr lang="es-419" altLang="zh-CN" smtClean="0"/>
              <a:t>Fourth level</a:t>
            </a:r>
          </a:p>
          <a:p>
            <a:pPr lvl="4"/>
            <a:r>
              <a:rPr lang="es-419" altLang="zh-CN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419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419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2111F1-82CA-4062-B3B8-968C53ACC070}" type="slidenum">
              <a:rPr lang="es-419" altLang="zh-CN"/>
              <a:pPr/>
              <a:t>‹Nº›</a:t>
            </a:fld>
            <a:endParaRPr lang="es-419" altLang="zh-CN"/>
          </a:p>
        </p:txBody>
      </p:sp>
    </p:spTree>
    <p:extLst>
      <p:ext uri="{BB962C8B-B14F-4D97-AF65-F5344CB8AC3E}">
        <p14:creationId xmlns:p14="http://schemas.microsoft.com/office/powerpoint/2010/main" val="18405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41000">
              <a:schemeClr val="accent5"/>
            </a:gs>
            <a:gs pos="100000">
              <a:schemeClr val="accent1"/>
            </a:gs>
          </a:gsLst>
          <a:lin ang="2698631" scaled="0"/>
        </a:gradFill>
        <a:effectLst/>
      </p:bgPr>
    </p:bg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1" name="Google Shape;681;p86"/>
          <p:cNvPicPr preferRelativeResize="0"/>
          <p:nvPr/>
        </p:nvPicPr>
        <p:blipFill rotWithShape="1">
          <a:blip r:embed="rId3">
            <a:alphaModFix amt="30000"/>
          </a:blip>
          <a:srcRect l="3465"/>
          <a:stretch/>
        </p:blipFill>
        <p:spPr>
          <a:xfrm>
            <a:off x="624254" y="-76933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3" name="Google Shape;683;p86"/>
          <p:cNvSpPr txBox="1"/>
          <p:nvPr/>
        </p:nvSpPr>
        <p:spPr>
          <a:xfrm>
            <a:off x="826226" y="2220058"/>
            <a:ext cx="11078558" cy="2879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>
                <a:srgbClr val="5E5E5E"/>
              </a:buClr>
              <a:buSzPts val="2800"/>
            </a:pPr>
            <a:r>
              <a:rPr lang="es-419" sz="4400" b="1" kern="0" dirty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¡Bienvenido al mundo de los SEGUROS de Personas</a:t>
            </a:r>
            <a:r>
              <a:rPr lang="es-419" sz="4400" b="1" kern="0" dirty="0" smtClean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!</a:t>
            </a:r>
          </a:p>
          <a:p>
            <a:pPr lvl="0">
              <a:buClr>
                <a:srgbClr val="5E5E5E"/>
              </a:buClr>
              <a:buSzPts val="2800"/>
            </a:pPr>
            <a:endParaRPr lang="es-419" sz="3600" b="1" kern="0" dirty="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lvl="0">
              <a:buClr>
                <a:srgbClr val="5E5E5E"/>
              </a:buClr>
              <a:buSzPts val="2800"/>
            </a:pPr>
            <a:r>
              <a:rPr lang="es-419" sz="3200" b="1" kern="0" dirty="0" smtClean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Seguro Colectivo de Vida </a:t>
            </a:r>
            <a:endParaRPr lang="es-419" sz="3200" b="1" kern="0" dirty="0">
              <a:solidFill>
                <a:srgbClr val="FFFFFF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346" y="70825"/>
            <a:ext cx="1906532" cy="111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69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87529" y="188051"/>
            <a:ext cx="10358847" cy="538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NI" altLang="en-US" dirty="0" smtClean="0">
              <a:latin typeface="Open Sans" panose="020B0604020202020204"/>
              <a:cs typeface="Open Sans" panose="020B060402020202020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C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debidamente </a:t>
            </a:r>
            <a:r>
              <a:rPr lang="es-C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firmada por algún familiar del Asegurado, con el fin de que </a:t>
            </a:r>
            <a:r>
              <a:rPr lang="es-NI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SEGUROS LAFISE</a:t>
            </a:r>
            <a:r>
              <a:rPr lang="es-C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recopile la historia clínica del Asegurado para el análisis del reclamo.</a:t>
            </a:r>
            <a:endParaRPr lang="es-419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el beneficio de Gastos Funerarios deben </a:t>
            </a:r>
            <a:r>
              <a:rPr lang="es-CR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presentarse</a:t>
            </a:r>
            <a:r>
              <a:rPr lang="es-CR" sz="1600" spc="-1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R" sz="1600" spc="-5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</a:t>
            </a:r>
            <a:r>
              <a:rPr lang="es-CR" sz="1600" spc="-1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R" sz="1600" spc="-5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facturas</a:t>
            </a:r>
            <a:r>
              <a:rPr lang="es-CR" sz="1600" spc="-1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R" sz="1600" spc="-5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originales</a:t>
            </a:r>
            <a:r>
              <a:rPr lang="es-CR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R" sz="1600" spc="-5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correspondientes</a:t>
            </a:r>
            <a:r>
              <a:rPr lang="es-CR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</a:t>
            </a:r>
            <a:r>
              <a:rPr lang="es-CR" sz="1600" spc="-1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R" sz="1600" spc="-5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tales</a:t>
            </a:r>
            <a:r>
              <a:rPr lang="es-CR" sz="1600" spc="-1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R" sz="1600" spc="-5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gastos y se reintegrarán a la persona que haya pagado el funeral, siempre y cuando la muerte del asegurado se encuentre cubierta por la póliza.  </a:t>
            </a:r>
            <a:endParaRPr lang="es-CR" sz="1600" spc="-5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R" sz="1600" spc="-5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NI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caso de Incapacidad Total y Permanente</a:t>
            </a:r>
            <a:endParaRPr lang="es-419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Carta del Tomador informando a </a:t>
            </a:r>
            <a:r>
              <a:rPr lang="es-NI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SEGUROS LAFISE</a:t>
            </a: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del evento, detallando la identificación del Asegurado. </a:t>
            </a:r>
            <a:endParaRPr lang="es-419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Formulario de reclamo por Incapacidad debidamente completado y firmado por el Asegurado. </a:t>
            </a:r>
            <a:endParaRPr lang="es-419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Certificado y/o historial clínico del médico tratante, o del centro de salud donde el Asegurado haya sido atendido.</a:t>
            </a:r>
            <a:endParaRPr lang="es-419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Fotocopia del documento de identidad del Asegurado.</a:t>
            </a:r>
            <a:endParaRPr lang="es-419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Dictamen Médico Legal que acredite la condición de Incapacidad Total y Permanente en los términos establecidos en esta póliza, </a:t>
            </a:r>
            <a:r>
              <a:rPr lang="es-C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la Certificación expedida por la Caja Costarricense de Seguro Social</a:t>
            </a:r>
            <a:r>
              <a:rPr lang="es-C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Historia Clínica, así como Epicrisis Médica firmada y sellada por el centro donde recibió atención médica y que determinen la incapacidad resultante.</a:t>
            </a:r>
            <a:endParaRPr lang="es-419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419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419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419" sz="2400" dirty="0">
              <a:effectLst/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607" y="6357256"/>
            <a:ext cx="12193607" cy="500741"/>
          </a:xfrm>
          <a:prstGeom prst="rect">
            <a:avLst/>
          </a:prstGeom>
          <a:solidFill>
            <a:srgbClr val="008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oogle Shape;552;p81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75" y="5509531"/>
            <a:ext cx="8477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1605376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6901" y="754108"/>
            <a:ext cx="10358847" cy="538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Valoración </a:t>
            </a: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confirmación de la incapacidad de la asesoría médica de SEGUROS LAFISE, en caso de ser requerido.</a:t>
            </a:r>
            <a:endParaRPr lang="es-419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CR" sz="1600" spc="-5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NI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caso de </a:t>
            </a:r>
            <a:r>
              <a:rPr lang="es-NI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Desmembramiento: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NI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Formulario </a:t>
            </a: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reclamo debidamente completado y firmado por el Asegurado.</a:t>
            </a:r>
            <a:endParaRPr lang="es-419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Fotocopia del documento de identidad del Asegurado.</a:t>
            </a:r>
            <a:endParaRPr lang="es-419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Certificado y/o historial clínico del médico tratante, o del centro de salud donde el Asegurado haya sido atendido; que además acrediten el desmembramiento ocasionado al Asegurado.</a:t>
            </a:r>
            <a:endParaRPr lang="es-419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Valoración y confirmación del desmembramiento sufrido, por parte de los médicos de </a:t>
            </a:r>
            <a:r>
              <a:rPr lang="es-NI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SEGUROS LAFISE</a:t>
            </a:r>
            <a:r>
              <a:rPr lang="es-NI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en caso de ser requerido</a:t>
            </a:r>
            <a:r>
              <a:rPr lang="es-NI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NI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C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Segunda valoración médica. </a:t>
            </a:r>
            <a:r>
              <a:rPr lang="es-C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caso de que cualquiera de la documentación presentada tenga inconsistencias entre sí, o con respecto a la valoración que haga el médico, SEGUROS LAFISE podrá requerir una segunda valoración médica o la documentación que permita aclarar la diferencia</a:t>
            </a:r>
            <a:r>
              <a:rPr lang="es-CR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419" sz="16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419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419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419" sz="2400" dirty="0">
              <a:effectLst/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607" y="6357256"/>
            <a:ext cx="12193607" cy="500741"/>
          </a:xfrm>
          <a:prstGeom prst="rect">
            <a:avLst/>
          </a:prstGeom>
          <a:solidFill>
            <a:srgbClr val="008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oogle Shape;552;p81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75" y="5509531"/>
            <a:ext cx="8477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502343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65907" y="832486"/>
            <a:ext cx="10358847" cy="538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s-NI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4020202020204"/>
              <a:ea typeface="+mn-ea"/>
              <a:cs typeface="Open Sans" panose="020B0604020202020204" charset="0"/>
            </a:endParaRPr>
          </a:p>
          <a:p>
            <a:pPr marL="0" indent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lang="es-CR" sz="1600" b="1" dirty="0">
                <a:latin typeface="Open Sans" panose="020B0604020202020204"/>
                <a:ea typeface="Times New Roman" panose="02020603050405020304" pitchFamily="18" charset="0"/>
              </a:rPr>
              <a:t>Obligación de resolver reclamos y de </a:t>
            </a:r>
            <a:r>
              <a:rPr lang="es-CR" sz="1600" b="1" dirty="0" smtClean="0">
                <a:latin typeface="Open Sans" panose="020B0604020202020204"/>
                <a:ea typeface="Times New Roman" panose="02020603050405020304" pitchFamily="18" charset="0"/>
              </a:rPr>
              <a:t>indemnizar</a:t>
            </a:r>
          </a:p>
          <a:p>
            <a:pPr marL="0" indent="0" algn="just">
              <a:spcBef>
                <a:spcPts val="1000"/>
              </a:spcBef>
              <a:spcAft>
                <a:spcPts val="0"/>
              </a:spcAft>
              <a:buNone/>
            </a:pPr>
            <a:endParaRPr lang="es-419" sz="1800" b="1" dirty="0">
              <a:solidFill>
                <a:srgbClr val="4F81BD"/>
              </a:solidFill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CR" sz="1600" b="1" dirty="0">
                <a:solidFill>
                  <a:srgbClr val="000000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SEGUROS LAFISE </a:t>
            </a:r>
            <a:r>
              <a:rPr lang="es-CR" sz="1600" dirty="0">
                <a:solidFill>
                  <a:srgbClr val="000000"/>
                </a:solidFill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dará respuesta a todo reclamo mediante resolución motivada y por escrito, entregada al interesado en la forma acordada para tal efecto, dentro de un plazo máximo de treinta (30) días naturales, contado a partir del recibo del reclamo.</a:t>
            </a:r>
            <a:endParaRPr lang="es-419" sz="1600" dirty="0"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CR" sz="1600" dirty="0">
                <a:solidFill>
                  <a:srgbClr val="000000"/>
                </a:solidFill>
                <a:latin typeface="Open Sans" panose="020B0604020202020204"/>
                <a:ea typeface="Times New Roman" panose="02020603050405020304" pitchFamily="18" charset="0"/>
              </a:rPr>
              <a:t>Cuando corresponda el pago o la ejecución de la prestación, esta deberá efectuarse dentro de un plazo máximo de treinta (30) días naturales, contado a partir de la notificación de la aceptación del reclamo</a:t>
            </a:r>
            <a:endParaRPr kumimoji="0" lang="es-419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607" y="6357256"/>
            <a:ext cx="12193607" cy="500741"/>
          </a:xfrm>
          <a:prstGeom prst="rect">
            <a:avLst/>
          </a:prstGeom>
          <a:solidFill>
            <a:srgbClr val="008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oogle Shape;552;p81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75" y="5509531"/>
            <a:ext cx="8477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859855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8866"/>
            </a:gs>
            <a:gs pos="35000">
              <a:srgbClr val="008866"/>
            </a:gs>
            <a:gs pos="100000">
              <a:srgbClr val="1C3258"/>
            </a:gs>
          </a:gsLst>
          <a:lin ang="2700006" scaled="0"/>
        </a:gradFill>
        <a:effectLst/>
      </p:bgPr>
    </p:bg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84"/>
          <p:cNvSpPr txBox="1"/>
          <p:nvPr/>
        </p:nvSpPr>
        <p:spPr>
          <a:xfrm>
            <a:off x="3471900" y="2308011"/>
            <a:ext cx="5248200" cy="5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rgbClr val="5E5E5E"/>
              </a:buClr>
              <a:buSzPts val="2800"/>
            </a:pPr>
            <a:r>
              <a:rPr lang="es-419" sz="2800" kern="0" dirty="0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Seguro Colectivo de Vida </a:t>
            </a:r>
          </a:p>
        </p:txBody>
      </p:sp>
      <p:sp>
        <p:nvSpPr>
          <p:cNvPr id="670" name="Google Shape;670;p84"/>
          <p:cNvSpPr txBox="1"/>
          <p:nvPr/>
        </p:nvSpPr>
        <p:spPr>
          <a:xfrm>
            <a:off x="1999776" y="4067374"/>
            <a:ext cx="8192400" cy="5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E5E"/>
              </a:buClr>
              <a:buSzPts val="2800"/>
              <a:buFont typeface="Arial"/>
              <a:buNone/>
              <a:tabLst/>
              <a:defRPr/>
            </a:pPr>
            <a:r>
              <a:rPr kumimoji="0" lang="es-NI" sz="4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 Light"/>
                <a:cs typeface="Open Sans Light"/>
                <a:sym typeface="Open Sans Light"/>
              </a:rPr>
              <a:t>Muchas gracias</a:t>
            </a:r>
            <a:endParaRPr kumimoji="0" sz="4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036" y="339891"/>
            <a:ext cx="2423218" cy="142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57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24521" y="1509751"/>
            <a:ext cx="8239942" cy="945708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r>
              <a:rPr lang="es-419" altLang="en-US" sz="16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Tiene como objetivo compensar afectaciones </a:t>
            </a:r>
            <a:r>
              <a:rPr lang="es-419" altLang="en-US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económicas que se le presenten al asegurado o sus dependientes, por la ocurrencia del fallecimiento, o incapacidad </a:t>
            </a:r>
            <a:r>
              <a:rPr lang="es-419" altLang="en-US" sz="16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permanente </a:t>
            </a:r>
            <a:r>
              <a:rPr lang="es-419" altLang="en-US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por cualquier causa.</a:t>
            </a:r>
          </a:p>
        </p:txBody>
      </p:sp>
      <p:pic>
        <p:nvPicPr>
          <p:cNvPr id="50185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0"/>
            <a:ext cx="12192000" cy="476250"/>
          </a:xfrm>
          <a:prstGeom prst="rect">
            <a:avLst/>
          </a:prstGeom>
          <a:solidFill>
            <a:srgbClr val="008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Google Shape;500;p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671" y="1478605"/>
            <a:ext cx="1006925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uadroTexto 1"/>
          <p:cNvSpPr txBox="1">
            <a:spLocks noChangeArrowheads="1"/>
          </p:cNvSpPr>
          <p:nvPr/>
        </p:nvSpPr>
        <p:spPr bwMode="auto">
          <a:xfrm>
            <a:off x="2024521" y="3197478"/>
            <a:ext cx="19859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s-419" altLang="en-US" sz="1600" dirty="0">
                <a:latin typeface="Open Sans" panose="020B0604020202020204" charset="0"/>
                <a:cs typeface="Open Sans" panose="020B0604020202020204" charset="0"/>
              </a:rPr>
              <a:t>Contratación</a:t>
            </a:r>
            <a:endParaRPr lang="es-419" altLang="es-419" sz="1600" dirty="0">
              <a:latin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14" name="CuadroTexto 7"/>
          <p:cNvSpPr txBox="1">
            <a:spLocks noChangeArrowheads="1"/>
          </p:cNvSpPr>
          <p:nvPr/>
        </p:nvSpPr>
        <p:spPr bwMode="auto">
          <a:xfrm>
            <a:off x="5085813" y="3843590"/>
            <a:ext cx="3352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419" altLang="en-US" sz="1600">
                <a:latin typeface="Open Sans" panose="020B0604020202020204" charset="0"/>
                <a:cs typeface="Open Sans" panose="020B0604020202020204" charset="0"/>
              </a:rPr>
              <a:t>Con Contribución de Prima</a:t>
            </a:r>
            <a:endParaRPr lang="es-419" altLang="es-419" sz="1600">
              <a:latin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15" name="CuadroTexto 8"/>
          <p:cNvSpPr txBox="1">
            <a:spLocks noChangeArrowheads="1"/>
          </p:cNvSpPr>
          <p:nvPr/>
        </p:nvSpPr>
        <p:spPr bwMode="auto">
          <a:xfrm>
            <a:off x="5085813" y="2730753"/>
            <a:ext cx="34448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419" altLang="en-US" sz="1600" dirty="0">
                <a:latin typeface="Open Sans" panose="020B0604020202020204" charset="0"/>
                <a:cs typeface="Open Sans" panose="020B0604020202020204" charset="0"/>
              </a:rPr>
              <a:t>Sin Contribución de Prima</a:t>
            </a:r>
            <a:endParaRPr lang="es-419" altLang="es-419" sz="1600" dirty="0">
              <a:latin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16" name="Picture 6" descr="https://cdn-icons-png.flaticon.com/512/141/14198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23468">
            <a:off x="4034888" y="2872040"/>
            <a:ext cx="120332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6" descr="https://cdn-icons-png.flaticon.com/512/141/14198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8431">
            <a:off x="4060288" y="3400678"/>
            <a:ext cx="11938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oogle Shape;505;p80"/>
          <p:cNvPicPr preferRelativeResize="0"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71" y="2867279"/>
            <a:ext cx="1008000" cy="100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2024521" y="5557635"/>
            <a:ext cx="2316252" cy="794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hangingPunct="1">
              <a:buFontTx/>
              <a:buNone/>
            </a:pPr>
            <a:r>
              <a:rPr lang="es-419" altLang="es-419" sz="1600" dirty="0" smtClean="0">
                <a:latin typeface="Open Sans" panose="020B0604020202020204" charset="0"/>
                <a:cs typeface="Open Sans" panose="020B0604020202020204" charset="0"/>
              </a:rPr>
              <a:t>Colones (₡).</a:t>
            </a:r>
            <a:r>
              <a:rPr lang="es-CR" altLang="es-419" sz="1600" b="1" dirty="0" smtClean="0">
                <a:latin typeface="Open Sans" panose="020B0604020202020204" charset="0"/>
                <a:cs typeface="Open Sans" panose="020B0604020202020204" charset="0"/>
              </a:rPr>
              <a:t> </a:t>
            </a:r>
            <a:endParaRPr lang="es-419" altLang="en-US" sz="1600" dirty="0" smtClean="0">
              <a:latin typeface="Open Sans" panose="020B0604020202020204" charset="0"/>
              <a:cs typeface="Open Sans" panose="020B0604020202020204" charset="0"/>
            </a:endParaRPr>
          </a:p>
          <a:p>
            <a:pPr marL="0" indent="0" algn="just" eaLnBrk="1" hangingPunct="1">
              <a:buFontTx/>
              <a:buNone/>
            </a:pPr>
            <a:r>
              <a:rPr lang="es-419" altLang="es-419" sz="1600" dirty="0" smtClean="0">
                <a:latin typeface="Open Sans" panose="020B0604020202020204" charset="0"/>
                <a:cs typeface="Open Sans" panose="020B0604020202020204" charset="0"/>
              </a:rPr>
              <a:t>Dólares (US$)</a:t>
            </a:r>
          </a:p>
        </p:txBody>
      </p:sp>
      <p:sp>
        <p:nvSpPr>
          <p:cNvPr id="20" name="CuadroTexto 11"/>
          <p:cNvSpPr txBox="1">
            <a:spLocks noChangeArrowheads="1"/>
          </p:cNvSpPr>
          <p:nvPr/>
        </p:nvSpPr>
        <p:spPr bwMode="auto">
          <a:xfrm>
            <a:off x="2024521" y="4457913"/>
            <a:ext cx="54721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s-419" altLang="en-US" sz="16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Un año y podrá ser prorrogado anualmente. </a:t>
            </a:r>
            <a:endParaRPr lang="es-ES" altLang="en-US" sz="1600" dirty="0" smtClean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endParaRPr lang="es-419" altLang="es-419" sz="1600" dirty="0" smtClean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21" name="Google Shape;561;p81"/>
          <p:cNvPicPr preferRelativeResize="0"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71" y="4246300"/>
            <a:ext cx="1008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Google Shape;592;p82"/>
          <p:cNvPicPr preferRelativeResize="0"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71" y="5450864"/>
            <a:ext cx="1008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870240" y="396839"/>
            <a:ext cx="8193078" cy="545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Clr>
                <a:srgbClr val="000000"/>
              </a:buClr>
              <a:buSzPts val="2800"/>
            </a:pPr>
            <a:r>
              <a:rPr lang="es-NI" sz="2800" dirty="0" smtClean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SEGURO COLECTIVO DE VIDA</a:t>
            </a:r>
            <a:endParaRPr lang="es-NI" sz="1400" dirty="0">
              <a:solidFill>
                <a:srgbClr val="000000"/>
              </a:solidFill>
              <a:ea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55217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5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0"/>
            <a:ext cx="12192000" cy="476250"/>
          </a:xfrm>
          <a:prstGeom prst="rect">
            <a:avLst/>
          </a:prstGeom>
          <a:solidFill>
            <a:srgbClr val="008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870240" y="396839"/>
            <a:ext cx="8193078" cy="545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Clr>
                <a:srgbClr val="000000"/>
              </a:buClr>
              <a:buSzPts val="2800"/>
            </a:pPr>
            <a:r>
              <a:rPr lang="es-NI" sz="2800" dirty="0" smtClean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SEGURO COLECTIVO DE VIDA</a:t>
            </a:r>
            <a:endParaRPr lang="es-NI" sz="1400" dirty="0">
              <a:solidFill>
                <a:srgbClr val="000000"/>
              </a:solidFill>
              <a:ea typeface="Arial"/>
              <a:sym typeface="Arial"/>
            </a:endParaRPr>
          </a:p>
        </p:txBody>
      </p:sp>
      <p:sp>
        <p:nvSpPr>
          <p:cNvPr id="30" name="8 Elipse"/>
          <p:cNvSpPr>
            <a:spLocks noChangeArrowheads="1"/>
          </p:cNvSpPr>
          <p:nvPr/>
        </p:nvSpPr>
        <p:spPr bwMode="auto">
          <a:xfrm>
            <a:off x="1517459" y="3821575"/>
            <a:ext cx="1819275" cy="1071563"/>
          </a:xfrm>
          <a:prstGeom prst="ellipse">
            <a:avLst/>
          </a:prstGeom>
          <a:solidFill>
            <a:srgbClr val="CCFFCC"/>
          </a:solidFill>
          <a:ln w="9525" cap="flat" cmpd="sng">
            <a:solidFill>
              <a:srgbClr val="46AAC5"/>
            </a:solidFill>
            <a:round/>
            <a:headEnd/>
            <a:tailEnd/>
          </a:ln>
          <a:effectLst>
            <a:outerShdw dist="20000" dir="5400000" algn="ctr" rotWithShape="0">
              <a:srgbClr val="000000">
                <a:alpha val="26999"/>
              </a:srgbClr>
            </a:outerShdw>
          </a:effectLst>
        </p:spPr>
        <p:txBody>
          <a:bodyPr lIns="90170" tIns="46990" rIns="90170" bIns="4699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NI" altLang="en-US" sz="1400" b="1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EDADES ADMISION Y CANCELACION</a:t>
            </a:r>
            <a:endParaRPr lang="es-NI" altLang="en-US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31" name="8 Elipse"/>
          <p:cNvSpPr>
            <a:spLocks noChangeArrowheads="1"/>
          </p:cNvSpPr>
          <p:nvPr/>
        </p:nvSpPr>
        <p:spPr bwMode="auto">
          <a:xfrm>
            <a:off x="4618641" y="3819112"/>
            <a:ext cx="1482725" cy="1073150"/>
          </a:xfrm>
          <a:prstGeom prst="ellipse">
            <a:avLst/>
          </a:prstGeom>
          <a:solidFill>
            <a:srgbClr val="FDEADA"/>
          </a:solidFill>
          <a:ln w="9525" cap="flat" cmpd="sng">
            <a:solidFill>
              <a:srgbClr val="46AAC5"/>
            </a:solidFill>
            <a:round/>
            <a:headEnd/>
            <a:tailEnd/>
          </a:ln>
          <a:effectLst>
            <a:outerShdw dist="20000" dir="5400000" algn="ctr" rotWithShape="0">
              <a:srgbClr val="000000">
                <a:alpha val="26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419" altLang="en-US" sz="1400" dirty="0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15 </a:t>
            </a:r>
            <a:r>
              <a:rPr lang="es-419" altLang="en-US" sz="1400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 </a:t>
            </a:r>
            <a:r>
              <a:rPr lang="es-419" altLang="en-US" sz="1400" dirty="0">
                <a:solidFill>
                  <a:srgbClr val="FF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76</a:t>
            </a:r>
            <a:r>
              <a:rPr lang="es-419" altLang="en-US" sz="1400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</a:t>
            </a:r>
            <a:r>
              <a:rPr lang="es-419" altLang="en-US" sz="1400" dirty="0">
                <a:solidFill>
                  <a:srgbClr val="FF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/*77 años</a:t>
            </a:r>
          </a:p>
        </p:txBody>
      </p:sp>
      <p:sp>
        <p:nvSpPr>
          <p:cNvPr id="32" name="7 Elipse"/>
          <p:cNvSpPr>
            <a:spLocks noChangeArrowheads="1"/>
          </p:cNvSpPr>
          <p:nvPr/>
        </p:nvSpPr>
        <p:spPr bwMode="auto">
          <a:xfrm>
            <a:off x="3269266" y="3819112"/>
            <a:ext cx="1349375" cy="1073150"/>
          </a:xfrm>
          <a:prstGeom prst="ellipse">
            <a:avLst/>
          </a:prstGeom>
          <a:solidFill>
            <a:srgbClr val="ABE3FF"/>
          </a:solidFill>
          <a:ln w="9525" cap="flat" cmpd="sng">
            <a:solidFill>
              <a:srgbClr val="46AAC5"/>
            </a:solidFill>
            <a:round/>
            <a:headEnd/>
            <a:tailEnd/>
          </a:ln>
          <a:effectLst>
            <a:outerShdw dist="20000" dir="5400000" algn="ctr" rotWithShape="0">
              <a:srgbClr val="000000">
                <a:alpha val="26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NI" altLang="en-US" sz="1400" dirty="0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15 </a:t>
            </a:r>
            <a:r>
              <a:rPr lang="es-NI" altLang="en-US" sz="1400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 </a:t>
            </a:r>
            <a:r>
              <a:rPr lang="es-NI" altLang="en-US" sz="1400" dirty="0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76 /*77 </a:t>
            </a:r>
            <a:r>
              <a:rPr lang="es-NI" altLang="en-US" sz="1400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años</a:t>
            </a:r>
          </a:p>
        </p:txBody>
      </p:sp>
      <p:sp>
        <p:nvSpPr>
          <p:cNvPr id="33" name="7 Elipse"/>
          <p:cNvSpPr>
            <a:spLocks noChangeArrowheads="1"/>
          </p:cNvSpPr>
          <p:nvPr/>
        </p:nvSpPr>
        <p:spPr bwMode="auto">
          <a:xfrm>
            <a:off x="6168834" y="3824750"/>
            <a:ext cx="1347788" cy="1073150"/>
          </a:xfrm>
          <a:prstGeom prst="ellipse">
            <a:avLst/>
          </a:prstGeom>
          <a:solidFill>
            <a:srgbClr val="ABE3FF"/>
          </a:solidFill>
          <a:ln w="9525" cap="flat" cmpd="sng">
            <a:solidFill>
              <a:srgbClr val="46AAC5"/>
            </a:solidFill>
            <a:round/>
            <a:headEnd/>
            <a:tailEnd/>
          </a:ln>
          <a:effectLst>
            <a:outerShdw dist="20000" dir="5400000" algn="ctr" rotWithShape="0">
              <a:srgbClr val="000000">
                <a:alpha val="26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NI" altLang="en-US" sz="1400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15 a </a:t>
            </a:r>
            <a:r>
              <a:rPr lang="es-NI" altLang="en-US" sz="1400" dirty="0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68 /*69 </a:t>
            </a:r>
            <a:r>
              <a:rPr lang="es-NI" altLang="en-US" sz="1400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años</a:t>
            </a:r>
          </a:p>
        </p:txBody>
      </p:sp>
      <p:sp>
        <p:nvSpPr>
          <p:cNvPr id="34" name="8 Elipse"/>
          <p:cNvSpPr>
            <a:spLocks noChangeArrowheads="1"/>
          </p:cNvSpPr>
          <p:nvPr/>
        </p:nvSpPr>
        <p:spPr bwMode="auto">
          <a:xfrm>
            <a:off x="7516622" y="3824750"/>
            <a:ext cx="1484312" cy="1073150"/>
          </a:xfrm>
          <a:prstGeom prst="ellipse">
            <a:avLst/>
          </a:prstGeom>
          <a:solidFill>
            <a:srgbClr val="FDEADA"/>
          </a:solidFill>
          <a:ln w="9525" cap="flat" cmpd="sng">
            <a:solidFill>
              <a:srgbClr val="46AAC5"/>
            </a:solidFill>
            <a:round/>
            <a:headEnd/>
            <a:tailEnd/>
          </a:ln>
          <a:effectLst>
            <a:outerShdw dist="20000" dir="5400000" algn="ctr" rotWithShape="0">
              <a:srgbClr val="000000">
                <a:alpha val="26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419" altLang="en-US" sz="1400" dirty="0">
                <a:solidFill>
                  <a:srgbClr val="FF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15 a 76 /*77 años</a:t>
            </a:r>
          </a:p>
        </p:txBody>
      </p:sp>
      <p:sp>
        <p:nvSpPr>
          <p:cNvPr id="35" name="8 Elipse"/>
          <p:cNvSpPr>
            <a:spLocks noChangeArrowheads="1"/>
          </p:cNvSpPr>
          <p:nvPr/>
        </p:nvSpPr>
        <p:spPr bwMode="auto">
          <a:xfrm>
            <a:off x="357366" y="1402169"/>
            <a:ext cx="2394000" cy="2044800"/>
          </a:xfrm>
          <a:prstGeom prst="ellipse">
            <a:avLst/>
          </a:prstGeom>
          <a:solidFill>
            <a:srgbClr val="CCFFCC"/>
          </a:solidFill>
          <a:ln w="9525" cap="flat" cmpd="sng">
            <a:solidFill>
              <a:srgbClr val="46AAC5"/>
            </a:solidFill>
            <a:round/>
            <a:headEnd/>
            <a:tailEnd/>
          </a:ln>
          <a:effectLst>
            <a:outerShdw dist="20000" dir="5400000" algn="ctr" rotWithShape="0">
              <a:srgbClr val="000000">
                <a:alpha val="26999"/>
              </a:srgbClr>
            </a:outerShdw>
          </a:effectLst>
        </p:spPr>
        <p:txBody>
          <a:bodyPr lIns="90170" tIns="46990" rIns="90170" bIns="4699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NI" altLang="en-US" sz="1400" b="1" dirty="0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COLECTIVO DE VIDA</a:t>
            </a:r>
            <a:endParaRPr lang="es-NI" altLang="en-US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39" name="8 Elipse"/>
          <p:cNvSpPr>
            <a:spLocks noChangeArrowheads="1"/>
          </p:cNvSpPr>
          <p:nvPr/>
        </p:nvSpPr>
        <p:spPr bwMode="auto">
          <a:xfrm>
            <a:off x="2492175" y="1402593"/>
            <a:ext cx="2393070" cy="2043953"/>
          </a:xfrm>
          <a:prstGeom prst="ellipse">
            <a:avLst/>
          </a:prstGeom>
          <a:solidFill>
            <a:srgbClr val="FDEADA"/>
          </a:solidFill>
          <a:ln w="9525" cap="flat" cmpd="sng">
            <a:solidFill>
              <a:srgbClr val="46AAC5"/>
            </a:solidFill>
            <a:round/>
            <a:headEnd/>
            <a:tailEnd/>
          </a:ln>
          <a:effectLst>
            <a:outerShdw dist="20000" dir="5400000" algn="ctr" rotWithShape="0">
              <a:srgbClr val="000000">
                <a:alpha val="26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NI" altLang="en-US" sz="1400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MUERTE POR CUALQUIER CAUSA</a:t>
            </a:r>
          </a:p>
        </p:txBody>
      </p:sp>
      <p:sp>
        <p:nvSpPr>
          <p:cNvPr id="40" name="7 Elipse"/>
          <p:cNvSpPr>
            <a:spLocks noChangeArrowheads="1"/>
          </p:cNvSpPr>
          <p:nvPr/>
        </p:nvSpPr>
        <p:spPr bwMode="auto">
          <a:xfrm>
            <a:off x="4600837" y="1402593"/>
            <a:ext cx="2177848" cy="2043953"/>
          </a:xfrm>
          <a:prstGeom prst="ellipse">
            <a:avLst/>
          </a:prstGeom>
          <a:solidFill>
            <a:srgbClr val="ABE3FF"/>
          </a:solidFill>
          <a:ln w="9525" cap="flat" cmpd="sng">
            <a:solidFill>
              <a:srgbClr val="46AAC5"/>
            </a:solidFill>
            <a:round/>
            <a:headEnd/>
            <a:tailEnd/>
          </a:ln>
          <a:effectLst>
            <a:outerShdw dist="20000" dir="5400000" algn="ctr" rotWithShape="0">
              <a:srgbClr val="000000">
                <a:alpha val="26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NI" altLang="en-US" sz="1400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MUERTE ACCIDENTAL Y DESMEMBRAMIENTO</a:t>
            </a:r>
          </a:p>
        </p:txBody>
      </p:sp>
      <p:sp>
        <p:nvSpPr>
          <p:cNvPr id="41" name="7 Elipse"/>
          <p:cNvSpPr>
            <a:spLocks noChangeArrowheads="1"/>
          </p:cNvSpPr>
          <p:nvPr/>
        </p:nvSpPr>
        <p:spPr bwMode="auto">
          <a:xfrm>
            <a:off x="8583427" y="1402593"/>
            <a:ext cx="2175285" cy="2043953"/>
          </a:xfrm>
          <a:prstGeom prst="ellipse">
            <a:avLst/>
          </a:prstGeom>
          <a:solidFill>
            <a:srgbClr val="ABE3FF"/>
          </a:solidFill>
          <a:ln w="9525" cap="flat" cmpd="sng">
            <a:solidFill>
              <a:srgbClr val="46AAC5"/>
            </a:solidFill>
            <a:round/>
            <a:headEnd/>
            <a:tailEnd/>
          </a:ln>
          <a:effectLst>
            <a:outerShdw dist="20000" dir="5400000" algn="ctr" rotWithShape="0">
              <a:srgbClr val="000000">
                <a:alpha val="26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NI" altLang="en-US" sz="1400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GASTOS FUNERARIOS</a:t>
            </a:r>
          </a:p>
        </p:txBody>
      </p:sp>
      <p:sp>
        <p:nvSpPr>
          <p:cNvPr id="42" name="8 Elipse"/>
          <p:cNvSpPr>
            <a:spLocks noChangeArrowheads="1"/>
          </p:cNvSpPr>
          <p:nvPr/>
        </p:nvSpPr>
        <p:spPr bwMode="auto">
          <a:xfrm>
            <a:off x="6491716" y="1402593"/>
            <a:ext cx="2395631" cy="2043953"/>
          </a:xfrm>
          <a:prstGeom prst="ellipse">
            <a:avLst/>
          </a:prstGeom>
          <a:solidFill>
            <a:srgbClr val="FDEADA"/>
          </a:solidFill>
          <a:ln w="9525" cap="flat" cmpd="sng">
            <a:solidFill>
              <a:srgbClr val="46AAC5"/>
            </a:solidFill>
            <a:round/>
            <a:headEnd/>
            <a:tailEnd/>
          </a:ln>
          <a:effectLst>
            <a:outerShdw dist="20000" dir="5400000" algn="ctr" rotWithShape="0">
              <a:srgbClr val="000000">
                <a:alpha val="26999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419" altLang="en-US" sz="1400" dirty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INCAPACIDAD TOTAL Y PERMANENTE (ITP)</a:t>
            </a:r>
            <a:endParaRPr lang="es-NI" altLang="en-US" sz="1400" dirty="0">
              <a:solidFill>
                <a:srgbClr val="00000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43" name="CuadroTexto 3"/>
          <p:cNvSpPr txBox="1">
            <a:spLocks noChangeArrowheads="1"/>
          </p:cNvSpPr>
          <p:nvPr/>
        </p:nvSpPr>
        <p:spPr bwMode="auto">
          <a:xfrm>
            <a:off x="430306" y="5531319"/>
            <a:ext cx="1118287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419" sz="1400" dirty="0" smtClean="0">
                <a:latin typeface="Open Sans" panose="020B0604020202020204" charset="0"/>
                <a:cs typeface="Open Sans" panose="020B0604020202020204" charset="0"/>
              </a:rPr>
              <a:t>*Los asegurados dependiente solo tienen cobertura básica y las edades de admisión es de </a:t>
            </a:r>
            <a:r>
              <a:rPr lang="es-419" altLang="es-419" sz="1400" dirty="0">
                <a:latin typeface="Open Sans" panose="020B0604020202020204" charset="0"/>
                <a:cs typeface="Open Sans" panose="020B0604020202020204" charset="0"/>
              </a:rPr>
              <a:t>un (1) año, pudiendo permanecer en la póliza hasta la edad de diecisiete (17) años y trescientos sesenta y cuatro (364) días cumplidos</a:t>
            </a:r>
            <a:endParaRPr lang="es-ES" altLang="es-419" sz="1400" dirty="0" smtClean="0">
              <a:latin typeface="Open Sans" panose="020B0604020202020204" charset="0"/>
              <a:cs typeface="Open Sans" panose="020B060402020202020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s-ES" altLang="es-419" sz="1400" dirty="0" smtClean="0">
                <a:latin typeface="Open Sans" panose="020B0604020202020204" charset="0"/>
                <a:cs typeface="Open Sans" panose="020B0604020202020204" charset="0"/>
              </a:rPr>
              <a:t>* </a:t>
            </a:r>
            <a:r>
              <a:rPr lang="es-ES" altLang="es-419" sz="1400" dirty="0">
                <a:latin typeface="Open Sans" panose="020B0604020202020204" charset="0"/>
                <a:cs typeface="Open Sans" panose="020B0604020202020204" charset="0"/>
              </a:rPr>
              <a:t>A partir de esos rangos de edades aplican a exámenes médicos</a:t>
            </a:r>
            <a:endParaRPr lang="es-419" altLang="es-419" sz="1400" dirty="0">
              <a:latin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657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6545" y="1435372"/>
            <a:ext cx="8229600" cy="4527550"/>
          </a:xfrm>
        </p:spPr>
        <p:txBody>
          <a:bodyPr/>
          <a:lstStyle/>
          <a:p>
            <a:pPr marL="0" indent="0">
              <a:buNone/>
            </a:pPr>
            <a:r>
              <a:rPr lang="es-ES" altLang="en-US" sz="20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Asegurado Principal:</a:t>
            </a:r>
            <a:endParaRPr lang="es-419" altLang="en-US" sz="2000" b="1" dirty="0" smtClean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r>
              <a:rPr lang="es-419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Nombre de Empresa</a:t>
            </a:r>
          </a:p>
          <a:p>
            <a:r>
              <a:rPr lang="es-419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Giro del Negocio</a:t>
            </a:r>
          </a:p>
          <a:p>
            <a:r>
              <a:rPr lang="es-419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Indicar quien pagara el seguro: si cada asegurados o el contratante</a:t>
            </a:r>
          </a:p>
          <a:p>
            <a:r>
              <a:rPr lang="es-419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Archivo en Excel que contenga la siguiente información: Número de personas que integran el grupo a asegurar, Nombres/Apellidos, Ocupación/cargo actual y fechas de nacimiento o edades de cada uno de los integrantes del grupo a asegurar. </a:t>
            </a:r>
          </a:p>
          <a:p>
            <a:r>
              <a:rPr lang="es-419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Regla para determinar Suma Asegurada para cada integrante del grupo: </a:t>
            </a:r>
          </a:p>
          <a:p>
            <a:r>
              <a:rPr lang="es-419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	 Suma Asegurada fija </a:t>
            </a:r>
          </a:p>
          <a:p>
            <a:r>
              <a:rPr lang="es-419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	 Suma Asegurada variable de acuerdo al salario mensual. </a:t>
            </a:r>
          </a:p>
          <a:p>
            <a:r>
              <a:rPr lang="es-419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	Ejemplo 12, 24, 36 veces el salarios</a:t>
            </a:r>
          </a:p>
          <a:p>
            <a:endParaRPr lang="es-NI" altLang="en-US" sz="2000" dirty="0"/>
          </a:p>
          <a:p>
            <a:endParaRPr lang="es-NI" altLang="en-US" dirty="0"/>
          </a:p>
        </p:txBody>
      </p:sp>
      <p:sp>
        <p:nvSpPr>
          <p:cNvPr id="6" name="Rectángulo 5"/>
          <p:cNvSpPr/>
          <p:nvPr/>
        </p:nvSpPr>
        <p:spPr>
          <a:xfrm>
            <a:off x="870239" y="396839"/>
            <a:ext cx="10138419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Clr>
                <a:srgbClr val="000000"/>
              </a:buClr>
              <a:buSzPts val="2800"/>
            </a:pPr>
            <a:r>
              <a:rPr lang="es-NI" sz="2800" dirty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Requisitos para </a:t>
            </a:r>
            <a:r>
              <a:rPr lang="es-NI" sz="2800" dirty="0" smtClean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cotizar/</a:t>
            </a:r>
            <a:r>
              <a:rPr lang="es-NI" sz="2800" dirty="0" err="1" smtClean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emitirseguros</a:t>
            </a:r>
            <a:r>
              <a:rPr lang="es-NI" sz="2800" dirty="0" smtClean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s-NI" sz="2800" dirty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colectivos </a:t>
            </a:r>
          </a:p>
        </p:txBody>
      </p:sp>
    </p:spTree>
    <p:extLst>
      <p:ext uri="{BB962C8B-B14F-4D97-AF65-F5344CB8AC3E}">
        <p14:creationId xmlns:p14="http://schemas.microsoft.com/office/powerpoint/2010/main" val="2036409338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6545" y="1435372"/>
            <a:ext cx="8800964" cy="4930594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buClr>
                <a:schemeClr val="accent2"/>
              </a:buClr>
            </a:pPr>
            <a:r>
              <a:rPr lang="es-NI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Para Suma Asegurada variable, se deberá incluir salario mensual en archivo Excel. </a:t>
            </a:r>
          </a:p>
          <a:p>
            <a:pPr algn="just" eaLnBrk="1" hangingPunct="1">
              <a:spcBef>
                <a:spcPct val="50000"/>
              </a:spcBef>
              <a:buClr>
                <a:schemeClr val="accent2"/>
              </a:buClr>
            </a:pPr>
            <a:r>
              <a:rPr lang="es-NI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Indicar cuáles son las coberturas solicitadas:</a:t>
            </a:r>
          </a:p>
          <a:p>
            <a:pPr marL="0" indent="0" algn="just" eaLnBrk="1" hangingPunct="1">
              <a:spcBef>
                <a:spcPct val="50000"/>
              </a:spcBef>
              <a:buClr>
                <a:schemeClr val="accent2"/>
              </a:buClr>
              <a:buNone/>
            </a:pPr>
            <a:r>
              <a:rPr lang="es-NI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-Muerte por cualquier causa</a:t>
            </a:r>
          </a:p>
          <a:p>
            <a:pPr marL="0" indent="0" algn="just" eaLnBrk="1" hangingPunct="1">
              <a:spcBef>
                <a:spcPct val="50000"/>
              </a:spcBef>
              <a:buClr>
                <a:schemeClr val="accent2"/>
              </a:buClr>
              <a:buNone/>
            </a:pPr>
            <a:r>
              <a:rPr lang="es-NI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-Muerte accidental y desmembramiento</a:t>
            </a:r>
          </a:p>
          <a:p>
            <a:pPr marL="0" indent="0" algn="just">
              <a:spcBef>
                <a:spcPct val="50000"/>
              </a:spcBef>
              <a:buClr>
                <a:schemeClr val="accent2"/>
              </a:buClr>
              <a:buNone/>
            </a:pPr>
            <a:r>
              <a:rPr lang="es-419" altLang="en-US" sz="2000" dirty="0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-Incapacidad total y permanente (</a:t>
            </a:r>
            <a:r>
              <a:rPr lang="es-419" altLang="en-US" sz="2000" dirty="0" err="1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itp</a:t>
            </a:r>
            <a:r>
              <a:rPr lang="es-419" altLang="en-US" sz="2000" dirty="0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)</a:t>
            </a:r>
            <a:endParaRPr lang="es-NI" altLang="en-US" sz="2000" dirty="0" smtClean="0">
              <a:solidFill>
                <a:srgbClr val="000000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indent="0" algn="just">
              <a:spcBef>
                <a:spcPct val="50000"/>
              </a:spcBef>
              <a:buClr>
                <a:schemeClr val="accent2"/>
              </a:buClr>
              <a:buNone/>
            </a:pPr>
            <a:r>
              <a:rPr lang="es-NI" altLang="en-US" sz="2000" dirty="0" smtClean="0">
                <a:solidFill>
                  <a:srgbClr val="000000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-Gastos funerarios </a:t>
            </a:r>
            <a:endParaRPr lang="es-NI" altLang="en-US" sz="2000" dirty="0" smtClean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indent="0" algn="just" eaLnBrk="1" hangingPunct="1">
              <a:spcBef>
                <a:spcPct val="50000"/>
              </a:spcBef>
              <a:buClr>
                <a:schemeClr val="accent2"/>
              </a:buClr>
              <a:buNone/>
            </a:pPr>
            <a:r>
              <a:rPr lang="es-ES" altLang="en-US" sz="20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Asegurado Dependiente:</a:t>
            </a:r>
          </a:p>
          <a:p>
            <a:pPr marL="0" indent="0">
              <a:buNone/>
            </a:pPr>
            <a:r>
              <a:rPr lang="es-419" altLang="en-US" sz="2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Archivo en Excel que contenga la siguiente información: fechas de nacimiento o edades de cada uno de los integrantes del grupo a asegurar, suma asegurada. </a:t>
            </a:r>
          </a:p>
          <a:p>
            <a:pPr marL="0" indent="0" algn="just">
              <a:spcBef>
                <a:spcPct val="50000"/>
              </a:spcBef>
              <a:buClr>
                <a:schemeClr val="accent2"/>
              </a:buClr>
              <a:buNone/>
            </a:pPr>
            <a:r>
              <a:rPr lang="es-ES" altLang="en-US" sz="20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Solicitud del Seguro</a:t>
            </a:r>
            <a:endParaRPr lang="es-419" altLang="en-US" sz="2000" b="1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indent="0">
              <a:buNone/>
            </a:pPr>
            <a:endParaRPr lang="es-419" altLang="en-US" sz="2000" dirty="0" smtClean="0"/>
          </a:p>
          <a:p>
            <a:endParaRPr lang="es-NI" altLang="en-US" sz="2000" dirty="0"/>
          </a:p>
          <a:p>
            <a:endParaRPr lang="es-NI" altLang="en-US" dirty="0"/>
          </a:p>
        </p:txBody>
      </p:sp>
      <p:sp>
        <p:nvSpPr>
          <p:cNvPr id="6" name="Rectángulo 5"/>
          <p:cNvSpPr/>
          <p:nvPr/>
        </p:nvSpPr>
        <p:spPr>
          <a:xfrm>
            <a:off x="870239" y="396839"/>
            <a:ext cx="10138419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Clr>
                <a:srgbClr val="000000"/>
              </a:buClr>
              <a:buSzPts val="2800"/>
            </a:pPr>
            <a:r>
              <a:rPr lang="es-NI" sz="2800" dirty="0" smtClean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Requisitos para cotizar/</a:t>
            </a:r>
            <a:r>
              <a:rPr lang="es-NI" sz="2800" dirty="0" err="1" smtClean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emitirseguros</a:t>
            </a:r>
            <a:r>
              <a:rPr lang="es-NI" sz="2800" dirty="0" smtClean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colectivos </a:t>
            </a:r>
            <a:endParaRPr lang="es-NI" sz="2800" dirty="0">
              <a:solidFill>
                <a:srgbClr val="008866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222842611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5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0"/>
            <a:ext cx="12192000" cy="476250"/>
          </a:xfrm>
          <a:prstGeom prst="rect">
            <a:avLst/>
          </a:prstGeom>
          <a:solidFill>
            <a:srgbClr val="008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870239" y="396839"/>
            <a:ext cx="10138419" cy="545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Clr>
                <a:srgbClr val="000000"/>
              </a:buClr>
              <a:buSzPts val="2800"/>
            </a:pPr>
            <a:r>
              <a:rPr lang="es-NI" sz="2800" dirty="0" smtClean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Periodo de Carencia</a:t>
            </a:r>
            <a:endParaRPr lang="es-NI" sz="1400" dirty="0">
              <a:solidFill>
                <a:srgbClr val="000000"/>
              </a:solidFill>
              <a:ea typeface="Arial"/>
              <a:sym typeface="Arial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1687828" y="1523728"/>
            <a:ext cx="8161566" cy="662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s-419" altLang="en-US" sz="1800" dirty="0">
                <a:latin typeface="Open Sans" panose="020B0604020202020204" charset="0"/>
                <a:cs typeface="Open Sans" panose="020B0604020202020204" charset="0"/>
              </a:rPr>
              <a:t>Durante los primeros dos (2) años de vigencia del seguro</a:t>
            </a:r>
            <a:endParaRPr lang="es-419" altLang="en-US" sz="1800" dirty="0" smtClean="0">
              <a:latin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25" name="Picture 2" descr="https://s3.invisionapp-cdn.com/storage.invisionapp.com/boards/files/197864254.png?x-amz-meta-iv=1&amp;x-amz-meta-ck=49c8a2a733af0a3caf7d49fd86a3d711&amp;AWSAccessKeyId=AKIAWCDCF6QSLTS7LRWT&amp;Expires=1667260800&amp;Signature=HQzX%2FszGzej3vDuXl4wRmd8Vdjk%3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1" y="1428794"/>
            <a:ext cx="851854" cy="852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ectángulo 2"/>
          <p:cNvSpPr>
            <a:spLocks noChangeArrowheads="1"/>
          </p:cNvSpPr>
          <p:nvPr/>
        </p:nvSpPr>
        <p:spPr bwMode="auto">
          <a:xfrm>
            <a:off x="1687828" y="2640227"/>
            <a:ext cx="9320830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Aft>
                <a:spcPct val="0"/>
              </a:spcAft>
            </a:pPr>
            <a:r>
              <a:rPr lang="es-419" altLang="en-US" sz="1800" dirty="0">
                <a:latin typeface="Open Sans" panose="020B0604020202020204" charset="0"/>
                <a:cs typeface="Open Sans" panose="020B0604020202020204" charset="0"/>
              </a:rPr>
              <a:t>N</a:t>
            </a:r>
            <a:r>
              <a:rPr lang="es-419" altLang="en-US" sz="1800" dirty="0" smtClean="0">
                <a:latin typeface="Open Sans" panose="020B0604020202020204" charset="0"/>
                <a:cs typeface="Open Sans" panose="020B0604020202020204" charset="0"/>
              </a:rPr>
              <a:t>o </a:t>
            </a:r>
            <a:r>
              <a:rPr lang="es-419" altLang="en-US" sz="1800" dirty="0">
                <a:latin typeface="Open Sans" panose="020B0604020202020204" charset="0"/>
                <a:cs typeface="Open Sans" panose="020B0604020202020204" charset="0"/>
              </a:rPr>
              <a:t>queda obligado a efectuar ninguna indemnización a raíz de los siguientes eventos:</a:t>
            </a:r>
          </a:p>
          <a:p>
            <a:pPr marL="0" indent="0" algn="just" fontAlgn="base">
              <a:spcAft>
                <a:spcPct val="0"/>
              </a:spcAft>
              <a:buNone/>
            </a:pPr>
            <a:r>
              <a:rPr lang="es-419" altLang="en-US" sz="1800" dirty="0">
                <a:latin typeface="Open Sans" panose="020B0604020202020204" charset="0"/>
                <a:cs typeface="Open Sans" panose="020B0604020202020204" charset="0"/>
              </a:rPr>
              <a:t>i.	Suicidio del Asegurado.</a:t>
            </a:r>
          </a:p>
          <a:p>
            <a:pPr marL="0" indent="0" algn="just" fontAlgn="base">
              <a:spcAft>
                <a:spcPct val="0"/>
              </a:spcAft>
              <a:buNone/>
            </a:pPr>
            <a:r>
              <a:rPr lang="es-419" altLang="en-US" sz="1800" dirty="0">
                <a:latin typeface="Open Sans" panose="020B0604020202020204" charset="0"/>
                <a:cs typeface="Open Sans" panose="020B0604020202020204" charset="0"/>
              </a:rPr>
              <a:t>ii.	Infección por VIH o SIDA del Asegurado: Muerte derivada o relacionada con el síndrome de inmunodeficiencia humana.</a:t>
            </a:r>
          </a:p>
        </p:txBody>
      </p:sp>
      <p:pic>
        <p:nvPicPr>
          <p:cNvPr id="27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1" y="3007691"/>
            <a:ext cx="853200" cy="853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Google Shape;588;p8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3639" y="4843164"/>
            <a:ext cx="853200" cy="8532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1687828" y="4938272"/>
            <a:ext cx="9367708" cy="662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eaLnBrk="1" hangingPunct="1"/>
            <a:r>
              <a:rPr lang="es-419" altLang="en-US" sz="1800" dirty="0">
                <a:latin typeface="Open Sans" panose="020B0604020202020204" charset="0"/>
                <a:cs typeface="Open Sans" panose="020B0604020202020204" charset="0"/>
              </a:rPr>
              <a:t>En caso de incremento de la suma asegurada, el periodo de carencia aplicará nuevamente con respecto al monto que haya sido incrementado. </a:t>
            </a:r>
            <a:endParaRPr lang="es-419" altLang="en-US" sz="1800" dirty="0" smtClean="0">
              <a:latin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7835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5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750"/>
            <a:ext cx="12192000" cy="476250"/>
          </a:xfrm>
          <a:prstGeom prst="rect">
            <a:avLst/>
          </a:prstGeom>
          <a:solidFill>
            <a:srgbClr val="008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870239" y="396839"/>
            <a:ext cx="10138419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Clr>
                <a:srgbClr val="000000"/>
              </a:buClr>
              <a:buSzPts val="2800"/>
            </a:pPr>
            <a:r>
              <a:rPr lang="es-NI" sz="2800" dirty="0" smtClean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Beneficios adicionales para las pólizas de Colectivo de Vida</a:t>
            </a:r>
            <a:endParaRPr lang="es-NI" sz="1400" dirty="0">
              <a:solidFill>
                <a:srgbClr val="000000"/>
              </a:solidFill>
              <a:ea typeface="Arial"/>
              <a:sym typeface="Arial"/>
            </a:endParaRPr>
          </a:p>
        </p:txBody>
      </p:sp>
      <p:sp>
        <p:nvSpPr>
          <p:cNvPr id="15" name="Rectángulo 5"/>
          <p:cNvSpPr>
            <a:spLocks noChangeArrowheads="1"/>
          </p:cNvSpPr>
          <p:nvPr/>
        </p:nvSpPr>
        <p:spPr bwMode="auto">
          <a:xfrm>
            <a:off x="1800224" y="1234745"/>
            <a:ext cx="983596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s-NI" altLang="en-US" sz="2000" b="1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Anticipo </a:t>
            </a:r>
            <a:r>
              <a:rPr lang="es-NI" altLang="en-US" sz="2000" b="1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 suma asegurada para Gastos </a:t>
            </a:r>
            <a:r>
              <a:rPr lang="es-NI" altLang="en-US" sz="2000" b="1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Funerarios: </a:t>
            </a:r>
            <a:r>
              <a:rPr lang="es-419" altLang="en-US" sz="2000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En </a:t>
            </a:r>
            <a:r>
              <a:rPr lang="es-419" altLang="en-US" sz="2000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caso de fallecimiento del Asegurado, los beneficiarios tendrán derecho a solicitar a SEGUROS LAFISE hasta un veinte por ciento (20%) de la suma asegurada contratada para la Cobertura Básica </a:t>
            </a:r>
            <a:r>
              <a:rPr lang="es-NI" altLang="en-US" sz="2000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 </a:t>
            </a:r>
            <a:endParaRPr lang="es-NI" altLang="en-US" sz="2000" dirty="0">
              <a:solidFill>
                <a:srgbClr val="0A472A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16" name="Rectángulo 4"/>
          <p:cNvSpPr>
            <a:spLocks noChangeArrowheads="1"/>
          </p:cNvSpPr>
          <p:nvPr/>
        </p:nvSpPr>
        <p:spPr bwMode="auto">
          <a:xfrm>
            <a:off x="1681909" y="2833761"/>
            <a:ext cx="1007978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s-419" altLang="en-US" sz="2000" b="1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Anticipo </a:t>
            </a:r>
            <a:r>
              <a:rPr lang="es-419" altLang="en-US" sz="2000" b="1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 suma asegurada para Gastos de Repatriación de Restos </a:t>
            </a:r>
            <a:r>
              <a:rPr lang="es-419" altLang="en-US" sz="2000" b="1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Mortales</a:t>
            </a:r>
            <a:r>
              <a:rPr lang="es-419" altLang="en-US" sz="2000" b="1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: </a:t>
            </a:r>
            <a:r>
              <a:rPr lang="es-419" altLang="en-US" sz="2000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Los </a:t>
            </a:r>
            <a:r>
              <a:rPr lang="es-419" altLang="en-US" sz="2000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beneficiarios tendrán derecho a solicitar a SEGUROS LAFISE hasta un treinta por ciento (30%) de la suma asegurada contratada por la Cobertura </a:t>
            </a:r>
            <a:r>
              <a:rPr lang="es-419" altLang="en-US" sz="2000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Básica.</a:t>
            </a:r>
            <a:endParaRPr lang="es-NI" altLang="en-US" sz="2000" dirty="0">
              <a:solidFill>
                <a:srgbClr val="0A472A"/>
              </a:solidFill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pic>
        <p:nvPicPr>
          <p:cNvPr id="17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97" y="1329727"/>
            <a:ext cx="1107201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n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97" y="2774855"/>
            <a:ext cx="110720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ángulo 4"/>
          <p:cNvSpPr>
            <a:spLocks noChangeArrowheads="1"/>
          </p:cNvSpPr>
          <p:nvPr/>
        </p:nvSpPr>
        <p:spPr bwMode="auto">
          <a:xfrm>
            <a:off x="1672947" y="4296989"/>
            <a:ext cx="1008874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s-419" altLang="en-US" sz="2000" b="1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Anticipo </a:t>
            </a:r>
            <a:r>
              <a:rPr lang="es-419" altLang="en-US" sz="2000" b="1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 suma asegurada por Enfermedad </a:t>
            </a:r>
            <a:r>
              <a:rPr lang="es-419" altLang="en-US" sz="2000" b="1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Terminal: </a:t>
            </a:r>
            <a:r>
              <a:rPr lang="es-419" altLang="en-US" sz="2000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Si el </a:t>
            </a:r>
            <a:r>
              <a:rPr lang="es-419" altLang="en-US" sz="2000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Asegurado </a:t>
            </a:r>
            <a:r>
              <a:rPr lang="es-419" altLang="en-US" sz="2000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es </a:t>
            </a:r>
            <a:r>
              <a:rPr lang="es-419" altLang="en-US" sz="2000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diagnosticado por primera vez y en fecha posterior a los seis (6) meses de contratación de la </a:t>
            </a:r>
            <a:r>
              <a:rPr lang="es-419" altLang="en-US" sz="2000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póliza, por </a:t>
            </a:r>
            <a:r>
              <a:rPr lang="es-419" altLang="en-US" sz="2000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un médico autorizado y especialista en la patología </a:t>
            </a:r>
            <a:r>
              <a:rPr lang="es-419" altLang="en-US" sz="2000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diagnosticada, que </a:t>
            </a:r>
            <a:r>
              <a:rPr lang="es-419" altLang="en-US" sz="2000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la muerte se dará en el corto </a:t>
            </a:r>
            <a:r>
              <a:rPr lang="es-419" altLang="en-US" sz="2000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plazo, a </a:t>
            </a:r>
            <a:r>
              <a:rPr lang="es-419" altLang="en-US" sz="2000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solicitud del Asegurado o Beneficiarios, </a:t>
            </a:r>
            <a:r>
              <a:rPr lang="es-419" altLang="en-US" sz="2000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se adelantará </a:t>
            </a:r>
            <a:r>
              <a:rPr lang="es-419" altLang="en-US" sz="2000" dirty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hasta un máximo equivalente al cincuenta por ciento (50%) de la suma asegurada contratada para la Cobertura </a:t>
            </a:r>
            <a:r>
              <a:rPr lang="es-419" altLang="en-US" sz="2000" dirty="0" smtClean="0">
                <a:solidFill>
                  <a:srgbClr val="0A472A"/>
                </a:solidFill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Básica.</a:t>
            </a:r>
            <a:endParaRPr lang="es-NI" altLang="en-US" sz="2400" dirty="0">
              <a:solidFill>
                <a:srgbClr val="0A472A"/>
              </a:solidFill>
              <a:latin typeface="Calibri" panose="020F0502020204030204" pitchFamily="34" charset="0"/>
              <a:ea typeface="Helvetica Neue LT Std 55 Roman"/>
              <a:cs typeface="Helvetica Neue LT Std 55 Roman"/>
            </a:endParaRPr>
          </a:p>
        </p:txBody>
      </p:sp>
      <p:pic>
        <p:nvPicPr>
          <p:cNvPr id="21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97" y="4699748"/>
            <a:ext cx="1107201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adroTexto 3"/>
          <p:cNvSpPr txBox="1">
            <a:spLocks noChangeArrowheads="1"/>
          </p:cNvSpPr>
          <p:nvPr/>
        </p:nvSpPr>
        <p:spPr bwMode="auto">
          <a:xfrm>
            <a:off x="910676" y="1573655"/>
            <a:ext cx="441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s-419" sz="3600" dirty="0" smtClean="0">
                <a:solidFill>
                  <a:srgbClr val="FFFF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1" name="CuadroTexto 3"/>
          <p:cNvSpPr txBox="1">
            <a:spLocks noChangeArrowheads="1"/>
          </p:cNvSpPr>
          <p:nvPr/>
        </p:nvSpPr>
        <p:spPr bwMode="auto">
          <a:xfrm>
            <a:off x="910677" y="3028002"/>
            <a:ext cx="441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s-419" sz="3600" dirty="0" smtClean="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endParaRPr lang="en-US" altLang="es-419" sz="3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" name="CuadroTexto 3"/>
          <p:cNvSpPr txBox="1">
            <a:spLocks noChangeArrowheads="1"/>
          </p:cNvSpPr>
          <p:nvPr/>
        </p:nvSpPr>
        <p:spPr bwMode="auto">
          <a:xfrm>
            <a:off x="928096" y="4970020"/>
            <a:ext cx="4411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s-419" sz="3600" dirty="0" smtClean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endParaRPr lang="en-US" altLang="es-419" sz="3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8922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870239" y="396839"/>
            <a:ext cx="10138419" cy="545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Clr>
                <a:srgbClr val="000000"/>
              </a:buClr>
              <a:buSzPts val="2800"/>
            </a:pPr>
            <a:r>
              <a:rPr lang="es-NI" sz="2800" dirty="0">
                <a:solidFill>
                  <a:srgbClr val="008866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En caso de siniestros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65907" y="832486"/>
            <a:ext cx="10358847" cy="538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NI" altLang="en-US" dirty="0" smtClean="0">
              <a:latin typeface="Open Sans" panose="020B0604020202020204"/>
              <a:cs typeface="Open Sans" panose="020B060402020202020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ES_tradnl" sz="1600" b="1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SEGUROS LAFISE</a:t>
            </a:r>
            <a:r>
              <a:rPr lang="es-ES_tradnl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 estará facultada para declinar las reclamaciones, cuando el Asegurado incumpla cualquiera de las siguientes obligaciones, así como las estipuladas en las Condiciones Particulares de esta póliza y sus Adenda</a:t>
            </a:r>
            <a:r>
              <a:rPr lang="es-ES_tradnl" sz="1600" dirty="0" smtClean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r>
              <a:rPr lang="es-ES_tradnl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s-419" sz="1600" dirty="0"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CR" sz="1600" b="1" dirty="0" smtClean="0">
              <a:latin typeface="Open Sans" panose="020B060402020202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es-CR" sz="1600" b="1" dirty="0" smtClean="0">
                <a:latin typeface="Open Sans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I. Aviso </a:t>
            </a:r>
            <a:r>
              <a:rPr lang="es-CR" sz="1600" b="1" dirty="0">
                <a:latin typeface="Open Sans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de siniestro:</a:t>
            </a:r>
            <a:endParaRPr lang="es-419" sz="1600" dirty="0">
              <a:latin typeface="Open Sans" panose="020B0604020202020204"/>
              <a:ea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s-CR" sz="1600" dirty="0" smtClean="0"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CR" sz="1600" dirty="0" smtClean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El </a:t>
            </a:r>
            <a:r>
              <a:rPr lang="es-CR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Tomador, Asegurado o Beneficiario están en la obligación de comunicar a </a:t>
            </a:r>
            <a:r>
              <a:rPr lang="es-CR" sz="1600" b="1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SEGUROS LAFISE</a:t>
            </a:r>
            <a:r>
              <a:rPr lang="es-CR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 el evento ocurrido al Asegurado, así como trasladar toda la información del reclamo para su debido proceso, todo en un periodo máximo no mayor de siete (7) días hábiles posteriores a que </a:t>
            </a:r>
            <a:r>
              <a:rPr lang="es-CR" sz="1600" dirty="0">
                <a:latin typeface="Open Sans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haya conocido </a:t>
            </a:r>
            <a:r>
              <a:rPr lang="es-CR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el evento </a:t>
            </a:r>
            <a:r>
              <a:rPr lang="es-CR" sz="1600" dirty="0">
                <a:latin typeface="Open Sans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o debido</a:t>
            </a:r>
            <a:r>
              <a:rPr lang="es-CR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CR" sz="1600" dirty="0">
                <a:latin typeface="Open Sans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conocer</a:t>
            </a:r>
            <a:r>
              <a:rPr lang="es-CR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. El incumplimiento de estos tiempos dará derecho a </a:t>
            </a:r>
            <a:r>
              <a:rPr lang="es-CR" sz="1600" b="1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SEGUROS LAFISE</a:t>
            </a:r>
            <a:r>
              <a:rPr lang="es-CR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 a rechazar el reclamo, si media dolo </a:t>
            </a:r>
            <a:r>
              <a:rPr lang="es-CR" sz="1600" dirty="0" smtClean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o culpa </a:t>
            </a:r>
            <a:r>
              <a:rPr lang="es-CR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en el retraso del aviso de siniestro</a:t>
            </a:r>
            <a:r>
              <a:rPr lang="es-CR" sz="24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s-CR" sz="2400" dirty="0" smtClean="0"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es-CR" sz="2400" dirty="0" smtClean="0"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s-ES_tradnl" sz="1600" b="1" dirty="0" smtClean="0">
                <a:latin typeface="Open Sans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II. Trámite </a:t>
            </a:r>
            <a:r>
              <a:rPr lang="es-ES_tradnl" sz="1600" b="1" dirty="0">
                <a:latin typeface="Open Sans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en caso de Siniestro</a:t>
            </a:r>
            <a:r>
              <a:rPr lang="es-ES_tradnl" sz="1600" b="1" dirty="0" smtClean="0">
                <a:latin typeface="Open Sans" panose="020B0604020202020204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>
              <a:spcAft>
                <a:spcPts val="0"/>
              </a:spcAft>
              <a:buNone/>
            </a:pPr>
            <a:endParaRPr lang="es-419" sz="1600" b="1" dirty="0">
              <a:latin typeface="Open Sans" panose="020B0604020202020204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ES_tradnl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Luego de realizar el aviso de siniestro, el Tomador, Asegurado o Beneficiario deberá presentar la siguiente información y/o documentación: </a:t>
            </a:r>
            <a:endParaRPr lang="es-419" sz="1600" dirty="0"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419" sz="2400" dirty="0">
              <a:effectLst/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607" y="6357256"/>
            <a:ext cx="12193607" cy="500741"/>
          </a:xfrm>
          <a:prstGeom prst="rect">
            <a:avLst/>
          </a:prstGeom>
          <a:solidFill>
            <a:srgbClr val="008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oogle Shape;552;p81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75" y="5509531"/>
            <a:ext cx="8477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2840456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87529" y="188051"/>
            <a:ext cx="10358847" cy="5385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NI" altLang="en-US" dirty="0" smtClean="0">
              <a:latin typeface="Open Sans" panose="020B0604020202020204"/>
              <a:cs typeface="Open Sans" panose="020B0604020202020204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419" sz="1600" b="1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En caso de Muerte por cualquier Causa y Gastos Funerarios</a:t>
            </a:r>
            <a:r>
              <a:rPr lang="es-419" sz="1600" b="1" dirty="0" smtClean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s-419" sz="1600" b="1" dirty="0"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dirty="0" smtClean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Carta </a:t>
            </a:r>
            <a:r>
              <a:rPr lang="es-419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del Tomador informando a SEGUROS LAFISE del evento, detallando la identificación del Asegurado.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dirty="0" smtClean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Formulario </a:t>
            </a:r>
            <a:r>
              <a:rPr lang="es-419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de reclamo, debidamente completado y firmado por los Beneficiarios.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dirty="0" smtClean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Fotocopia </a:t>
            </a:r>
            <a:r>
              <a:rPr lang="es-419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del documento de Identidad del Asegurado.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dirty="0" smtClean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Original </a:t>
            </a:r>
            <a:r>
              <a:rPr lang="es-419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y copia de la Certificación de Defunción del Asegurado. En caso de que el fallecimiento ocurra fuera de Costa Rica, se deberá aportar acta de defunción certificada y legalizada por el Consulado correspondiente; así como Certificación del documento de cremación o sepultura en el país donde falleció (en caso de existir). </a:t>
            </a:r>
            <a:endParaRPr lang="es-419" sz="1600" dirty="0" smtClean="0"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dirty="0" smtClean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En </a:t>
            </a:r>
            <a:r>
              <a:rPr lang="es-419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caso de que la muerte del Asegurado haya sido a causa de un accidente, documentos legales emitidos por la autoridad competente que acrediten la forma en que ocurrió el accidente.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dirty="0" smtClean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Historia </a:t>
            </a:r>
            <a:r>
              <a:rPr lang="es-419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Clínica, así como Epicrisis Médica firmada y sellada por el centro médico donde recibió atención médica.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419" sz="1600" dirty="0" smtClean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Boleta </a:t>
            </a:r>
            <a:r>
              <a:rPr lang="es-419" sz="1600" dirty="0">
                <a:latin typeface="Open Sans" panose="020B0604020202020204"/>
                <a:ea typeface="Times New Roman" panose="02020603050405020304" pitchFamily="18" charset="0"/>
                <a:cs typeface="Calibri" panose="020F0502020204030204" pitchFamily="34" charset="0"/>
              </a:rPr>
              <a:t>de autorización para revisión o reproducción física de expedientes clínicos o administrativos de la CCSS, Clínica de Medicina Legal, Ministerio de Trabajo, Hospital del Trauma y otros centros o clínicas, </a:t>
            </a:r>
            <a:endParaRPr lang="es-419" sz="1600" dirty="0" smtClean="0">
              <a:latin typeface="Open Sans" panose="020B0604020202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419" sz="2400" dirty="0">
              <a:effectLst/>
              <a:latin typeface="Open Sans" panose="020B0604020202020204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1607" y="6357256"/>
            <a:ext cx="12193607" cy="500741"/>
          </a:xfrm>
          <a:prstGeom prst="rect">
            <a:avLst/>
          </a:prstGeom>
          <a:solidFill>
            <a:srgbClr val="008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oogle Shape;552;p81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75" y="5509531"/>
            <a:ext cx="847725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6317787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4D4D4D"/>
      </a:dk1>
      <a:lt1>
        <a:srgbClr val="FFFFFF"/>
      </a:lt1>
      <a:dk2>
        <a:srgbClr val="4D4D4D"/>
      </a:dk2>
      <a:lt2>
        <a:srgbClr val="F9F9F9"/>
      </a:lt2>
      <a:accent1>
        <a:srgbClr val="018765"/>
      </a:accent1>
      <a:accent2>
        <a:srgbClr val="00583C"/>
      </a:accent2>
      <a:accent3>
        <a:srgbClr val="F4AD3D"/>
      </a:accent3>
      <a:accent4>
        <a:srgbClr val="00ABEC"/>
      </a:accent4>
      <a:accent5>
        <a:srgbClr val="1C3258"/>
      </a:accent5>
      <a:accent6>
        <a:srgbClr val="33BA75"/>
      </a:accent6>
      <a:hlink>
        <a:srgbClr val="018765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efault Design">
  <a:themeElements>
    <a:clrScheme name="Default Desig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BFD7F6"/>
      </a:accent5>
      <a:accent6>
        <a:srgbClr val="AE4845"/>
      </a:accent6>
      <a:hlink>
        <a:srgbClr val="0066CC"/>
      </a:hlink>
      <a:folHlink>
        <a:srgbClr val="80008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es-419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es-419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FD7F6"/>
        </a:accent5>
        <a:accent6>
          <a:srgbClr val="AE4845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Default Design">
  <a:themeElements>
    <a:clrScheme name="Default Design 1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BFD7F6"/>
      </a:accent5>
      <a:accent6>
        <a:srgbClr val="AE4845"/>
      </a:accent6>
      <a:hlink>
        <a:srgbClr val="0066CC"/>
      </a:hlink>
      <a:folHlink>
        <a:srgbClr val="80008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es-419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  <a:sym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es-419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  <a:sym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FD7F6"/>
        </a:accent5>
        <a:accent6>
          <a:srgbClr val="AE4845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1401</Words>
  <Application>Microsoft Office PowerPoint</Application>
  <PresentationFormat>Panorámica</PresentationFormat>
  <Paragraphs>110</Paragraphs>
  <Slides>13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13</vt:i4>
      </vt:variant>
    </vt:vector>
  </HeadingPairs>
  <TitlesOfParts>
    <vt:vector size="26" baseType="lpstr">
      <vt:lpstr>Arial</vt:lpstr>
      <vt:lpstr>Calibri</vt:lpstr>
      <vt:lpstr>Cambria</vt:lpstr>
      <vt:lpstr>Helvetica Neue</vt:lpstr>
      <vt:lpstr>Helvetica Neue LT Std 55 Roman</vt:lpstr>
      <vt:lpstr>Open Sans</vt:lpstr>
      <vt:lpstr>Open Sans Light</vt:lpstr>
      <vt:lpstr>Times New Roman</vt:lpstr>
      <vt:lpstr>Trebuchet MS</vt:lpstr>
      <vt:lpstr>Office Theme</vt:lpstr>
      <vt:lpstr>Simple Light</vt:lpstr>
      <vt:lpstr>Default Design</vt:lpstr>
      <vt:lpstr>1_Default 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Lopez - Seguros LAFISE</dc:creator>
  <cp:lastModifiedBy>Priscila Lopez - Seguros LAFISE</cp:lastModifiedBy>
  <cp:revision>78</cp:revision>
  <dcterms:created xsi:type="dcterms:W3CDTF">2022-09-16T19:42:12Z</dcterms:created>
  <dcterms:modified xsi:type="dcterms:W3CDTF">2022-09-22T20:01:58Z</dcterms:modified>
</cp:coreProperties>
</file>